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charts/chart1.xml" ContentType="application/vnd.openxmlformats-officedocument.drawingml.chart+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charts/chart2.xml" ContentType="application/vnd.openxmlformats-officedocument.drawingml.chart+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charts/chart3.xml" ContentType="application/vnd.openxmlformats-officedocument.drawingml.chart+xml"/>
  <Override PartName="/ppt/slideMasters/slideMaster26.xml" ContentType="application/vnd.openxmlformats-officedocument.presentationml.slideMaster+xml"/>
  <Override PartName="/ppt/slides/slide26.xml" ContentType="application/vnd.openxmlformats-officedocument.presentationml.slide+xml"/>
  <Override PartName="/ppt/charts/chart4.xml" ContentType="application/vnd.openxmlformats-officedocument.drawingml.chart+xml"/>
  <Override PartName="/ppt/slideMasters/slideMaster27.xml" ContentType="application/vnd.openxmlformats-officedocument.presentationml.slideMaster+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notesMasterIdLst>
    <p:notesMasterId r:id="rId2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33"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radarChart>
        <c:radarStyle val="filled"/>
        <c:varyColors val="0"/>
        <c:ser>
          <c:idx val="0"/>
          <c:order val="0"/>
          <c:tx>
            <c:strRef>
              <c:f>Sheet1!$B$1</c:f>
              <c:strCache>
                <c:ptCount val="1"/>
                <c:pt idx="0">
                  <c:v>AI Maturity</c:v>
                </c:pt>
              </c:strCache>
            </c:strRef>
          </c:tx>
          <c:spPr>
            <a:solidFill>
              <a:srgbClr val="1792D5"/>
            </a:solidFill>
            <a:ln w="25400" cap="flat">
              <a:solidFill>
                <a:srgbClr val="1792D5"/>
              </a:solidFill>
              <a:prstDash val="solid"/>
              <a:round/>
            </a:ln>
            <a:effectLst/>
          </c:spPr>
          <c:invertIfNegative val="0"/>
          <c:marker>
            <c:symbol val="circle"/>
            <c:size val="6"/>
            <c:spPr>
              <a:solidFill>
                <a:srgbClr val="1792D5"/>
              </a:solidFill>
              <a:ln w="9525" cap="flat">
                <a:solidFill>
                  <a:srgbClr val="1792D5"/>
                </a:solidFill>
                <a:prstDash val="solid"/>
                <a:round/>
              </a:ln>
              <a:effectLst/>
            </c:spPr>
          </c:marker>
          <c:cat>
            <c:multiLvlStrRef>
              <c:f>Sheet1!$A$2:$A$7</c:f>
              <c:multiLvlStrCache>
                <c:ptCount val="6"/>
                <c:lvl>
                  <c:pt idx="0">
                    <c:v>Data Readiness</c:v>
                  </c:pt>
                  <c:pt idx="1">
                    <c:v>Technology Infrastructure</c:v>
                  </c:pt>
                  <c:pt idx="2">
                    <c:v>Talent &amp; Skills</c:v>
                  </c:pt>
                  <c:pt idx="3">
                    <c:v>Governance &amp; Ethics</c:v>
                  </c:pt>
                  <c:pt idx="4">
                    <c:v>Culture &amp; Change Readiness</c:v>
                  </c:pt>
                  <c:pt idx="5">
                    <c:v>Strategic Clarity</c:v>
                  </c:pt>
                </c:lvl>
              </c:multiLvlStrCache>
            </c:multiLvlStrRef>
          </c:cat>
          <c:val>
            <c:numRef>
              <c:f>Sheet1!$B$2:$B$7</c:f>
              <c:numCache>
                <c:formatCode>General</c:formatCode>
                <c:ptCount val="6"/>
                <c:pt idx="0">
                  <c:v>3</c:v>
                </c:pt>
                <c:pt idx="1">
                  <c:v>3</c:v>
                </c:pt>
                <c:pt idx="2">
                  <c:v>6</c:v>
                </c:pt>
                <c:pt idx="3">
                  <c:v>3</c:v>
                </c:pt>
                <c:pt idx="4">
                  <c:v>6</c:v>
                </c:pt>
                <c:pt idx="5">
                  <c:v>3</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axId val="2094734554"/>
        <c:axId val="2094734552"/>
        <c:axId val="2094734556"/>
      </c:rad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374151"/>
                </a:solidFill>
                <a:latin typeface="Calibri"/>
              </a:defRPr>
            </a:pPr>
            <a:endParaRPr lang="en-US"/>
          </a:p>
        </c:txPr>
        <c:crossAx val="2094734552"/>
        <c:crosses val="autoZero"/>
        <c:auto val="1"/>
        <c:lblAlgn val="ctr"/>
        <c:noMultiLvlLbl val="1"/>
      </c:catAx>
      <c:valAx>
        <c:axId val="2094734552"/>
        <c:scaling>
          <c:orientation val="minMax"/>
          <c:max val="10"/>
          <c:min val="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B7280"/>
                </a:solidFill>
                <a:latin typeface="Calibri"/>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scatterChart>
        <c:scatterStyle val="lineMarker"/>
        <c:varyColors val="0"/>
        <c:ser>
          <c:idx val="0"/>
          <c:order val="0"/>
          <c:tx>
            <c:strRef>
              <c:f>Sheet1!$B$1</c:f>
              <c:strCache>
                <c:ptCount val="1"/>
                <c:pt idx="0">
                  <c:v>Value Score</c:v>
                </c:pt>
              </c:strCache>
            </c:strRef>
          </c:tx>
          <c:spPr>
            <a:solidFill>
              <a:srgbClr val="1792D5"/>
            </a:solidFill>
            <a:ln>
              <a:noFill/>
            </a:ln>
            <a:effectLst/>
          </c:spPr>
          <c:marker>
            <c:symbol val="circle"/>
            <c:size val="10"/>
            <c:spPr>
              <a:solidFill>
                <a:srgbClr val="1792D5"/>
              </a:solidFill>
              <a:ln w="9525" cap="flat">
                <a:solidFill>
                  <a:srgbClr val="1792D5"/>
                </a:solidFill>
                <a:prstDash val="solid"/>
                <a:round/>
              </a:ln>
              <a:effectLst/>
            </c:spPr>
          </c:marker>
          <c:xVal>
            <c:numRef>
              <c:f>Sheet1!$A$2:$A$11</c:f>
              <c:numCache>
                <c:formatCode>General</c:formatCode>
                <c:ptCount val="10"/>
                <c:pt idx="0">
                  <c:v>9</c:v>
                </c:pt>
                <c:pt idx="1">
                  <c:v>8</c:v>
                </c:pt>
                <c:pt idx="2">
                  <c:v>7</c:v>
                </c:pt>
                <c:pt idx="3">
                  <c:v>9</c:v>
                </c:pt>
                <c:pt idx="4">
                  <c:v>6</c:v>
                </c:pt>
                <c:pt idx="5">
                  <c:v>6</c:v>
                </c:pt>
                <c:pt idx="6">
                  <c:v>5</c:v>
                </c:pt>
                <c:pt idx="7">
                  <c:v>5</c:v>
                </c:pt>
                <c:pt idx="8">
                  <c:v>8</c:v>
                </c:pt>
                <c:pt idx="9">
                  <c:v>4</c:v>
                </c:pt>
              </c:numCache>
            </c:numRef>
          </c:xVal>
          <c:yVal>
            <c:numRef>
              <c:f>Sheet1!$B$2:$B$11</c:f>
              <c:numCache>
                <c:formatCode>General</c:formatCode>
                <c:ptCount val="10"/>
                <c:pt idx="0">
                  <c:v>8</c:v>
                </c:pt>
                <c:pt idx="1">
                  <c:v>8</c:v>
                </c:pt>
                <c:pt idx="2">
                  <c:v>9</c:v>
                </c:pt>
                <c:pt idx="3">
                  <c:v>7</c:v>
                </c:pt>
                <c:pt idx="4">
                  <c:v>8</c:v>
                </c:pt>
                <c:pt idx="5">
                  <c:v>8</c:v>
                </c:pt>
                <c:pt idx="6">
                  <c:v>6</c:v>
                </c:pt>
                <c:pt idx="7">
                  <c:v>9</c:v>
                </c:pt>
                <c:pt idx="8">
                  <c:v>7</c:v>
                </c:pt>
                <c:pt idx="9">
                  <c:v>7</c:v>
                </c:pt>
              </c:numCache>
            </c:numRef>
          </c:yVal>
          <c:smooth val="0"/>
        </c:ser>
        <c:dLbls>
          <c:numFmt formatCode="General"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dLbls>
        <c:axId val="2094734554"/>
        <c:axId val="2094734552"/>
      </c:scatterChart>
      <c:valAx>
        <c:axId val="2094734554"/>
        <c:scaling>
          <c:orientation val="minMax"/>
          <c:max val="10"/>
          <c:min val="0"/>
        </c:scaling>
        <c:delete val="0"/>
        <c:axPos val="b"/>
        <c:majorGridlines>
          <c:spPr>
            <a:ln w="12700" cap="flat">
              <a:solidFill>
                <a:srgbClr val="D9D9D9"/>
              </a:solidFill>
              <a:prstDash val="solid"/>
              <a:round/>
            </a:ln>
          </c:spPr>
        </c:majorGridlines>
        <c:title>
          <c:tx>
            <c:rich>
              <a:bodyPr/>
              <a:lstStyle/>
              <a:p>
                <a:pPr>
                  <a:defRPr sz="1000" b="0" i="0" u="none" strike="noStrike">
                    <a:solidFill>
                      <a:srgbClr val="000000"/>
                    </a:solidFill>
                    <a:latin typeface="Arial"/>
                  </a:defRPr>
                </a:pPr>
                <a:r>
                  <a:rPr sz="1000" b="0" i="0" u="none" strike="noStrike">
                    <a:solidFill>
                      <a:srgbClr val="000000"/>
                    </a:solidFill>
                    <a:latin typeface="Arial"/>
                  </a:rPr>
                  <a:t>Feasibility Score</a:t>
                </a:r>
              </a:p>
            </c:rich>
          </c:tx>
          <c:layout/>
          <c:overlay val="0"/>
        </c:title>
        <c:numFmt formatCode="General" sourceLinked="1"/>
        <c:majorTickMark val="none"/>
        <c:minorTickMark val="none"/>
        <c:tickLblPos val="nextTo"/>
        <c:spPr>
          <a:ln w="12700" cap="flat">
            <a:solidFill>
              <a:srgbClr val="888888"/>
            </a:solidFill>
            <a:prstDash val="solid"/>
            <a:round/>
          </a:ln>
        </c:spPr>
        <c:txPr>
          <a:bodyPr/>
          <a:lstStyle/>
          <a:p>
            <a:pPr>
              <a:defRPr sz="1000" b="0" i="0" u="none" strike="noStrike">
                <a:solidFill>
                  <a:srgbClr val="6B7280"/>
                </a:solidFill>
                <a:latin typeface="Calibri"/>
              </a:defRPr>
            </a:pPr>
            <a:endParaRPr lang="en-US"/>
          </a:p>
        </c:txPr>
        <c:crossAx val="2094734552"/>
        <c:crosses val="autoZero"/>
        <c:auto val="1"/>
        <c:lblAlgn val="ctr"/>
        <c:noMultiLvlLbl val="1"/>
      </c:valAx>
      <c:valAx>
        <c:axId val="2094734552"/>
        <c:scaling>
          <c:orientation val="minMax"/>
          <c:max val="10"/>
          <c:min val="0"/>
        </c:scaling>
        <c:delete val="0"/>
        <c:axPos val="l"/>
        <c:majorGridlines>
          <c:spPr>
            <a:ln w="12700" cap="flat">
              <a:solidFill>
                <a:srgbClr val="D9D9D9"/>
              </a:solidFill>
              <a:prstDash val="solid"/>
              <a:round/>
            </a:ln>
          </c:spPr>
        </c:majorGridlines>
        <c:title>
          <c:tx>
            <c:rich>
              <a:bodyPr/>
              <a:lstStyle/>
              <a:p>
                <a:pPr>
                  <a:defRPr sz="1000" b="0" i="0" u="none" strike="noStrike">
                    <a:solidFill>
                      <a:srgbClr val="000000"/>
                    </a:solidFill>
                    <a:latin typeface="Arial"/>
                  </a:defRPr>
                </a:pPr>
                <a:r>
                  <a:rPr sz="1000" b="0" i="0" u="none" strike="noStrike">
                    <a:solidFill>
                      <a:srgbClr val="000000"/>
                    </a:solidFill>
                    <a:latin typeface="Arial"/>
                  </a:rPr>
                  <a:t>Value Score</a:t>
                </a:r>
              </a:p>
            </c:rich>
          </c:tx>
          <c:layout/>
          <c:overlay val="0"/>
        </c:title>
        <c:numFmt formatCode="General" sourceLinked="0"/>
        <c:majorTickMark val="none"/>
        <c:minorTickMark val="none"/>
        <c:tickLblPos val="nextTo"/>
        <c:spPr>
          <a:ln w="12700" cap="flat">
            <a:solidFill>
              <a:srgbClr val="888888"/>
            </a:solidFill>
            <a:prstDash val="solid"/>
            <a:round/>
          </a:ln>
        </c:spPr>
        <c:txPr>
          <a:bodyPr/>
          <a:lstStyle/>
          <a:p>
            <a:pPr>
              <a:defRPr sz="1000" b="0" i="0" u="none" strike="noStrike">
                <a:solidFill>
                  <a:srgbClr val="6B7280"/>
                </a:solidFill>
                <a:latin typeface="Calibri"/>
              </a:defRPr>
            </a:pPr>
            <a:endParaRPr lang="en-US"/>
          </a:p>
        </c:txPr>
        <c:crossAx val="2094734554"/>
        <c:crosses val="autoZero"/>
        <c:crossBetween val="midCat"/>
      </c:valAx>
      <c:spPr>
        <a:noFill/>
        <a:ln>
          <a:noFill/>
        </a:ln>
        <a:effectLst/>
      </c:spPr>
    </c:plotArea>
    <c:plotVisOnly val="1"/>
    <c:dispBlanksAs val="span"/>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Annual benefit (A$M)</c:v>
                </c:pt>
              </c:strCache>
            </c:strRef>
          </c:tx>
          <c:spPr>
            <a:solidFill>
              <a:srgbClr val="1792D5"/>
            </a:solidFill>
            <a:effectLst/>
          </c:spPr>
          <c:invertIfNegative val="0"/>
          <c:dLbls>
            <c:numFmt formatCode="#,##0" sourceLinked="0"/>
            <c:txPr>
              <a:bodyPr/>
              <a:lstStyle/>
              <a:p>
                <a:pPr>
                  <a:defRPr b="0" i="0" strike="noStrike" sz="900" u="none">
                    <a:solidFill>
                      <a:srgbClr val="1A1F2E"/>
                    </a:solidFill>
                    <a:latin typeface="Calibri"/>
                  </a:defRPr>
                </a:pPr>
              </a:p>
            </c:txPr>
            <c:showLegendKey val="0"/>
            <c:showVal val="1"/>
            <c:showCatName val="0"/>
            <c:showSerName val="0"/>
            <c:showPercent val="0"/>
            <c:showBubbleSize val="0"/>
            <c:showLeaderLines val="0"/>
          </c:dLbls>
          <c:cat>
            <c:multiLvlStrRef>
              <c:f>Sheet1!$A$2:$A$8</c:f>
              <c:multiLvlStrCache>
                <c:ptCount val="7"/>
                <c:lvl>
                  <c:pt idx="0">
                    <c:v>I8 Methodology-as-Agent: Codify the</c:v>
                  </c:pt>
                  <c:pt idx="1">
                    <c:v>I6 Productised AI-Augmented Strateg</c:v>
                  </c:pt>
                  <c:pt idx="2">
                    <c:v>I9 AI-Native Competitive Pricing &amp; </c:v>
                  </c:pt>
                  <c:pt idx="3">
                    <c:v>I3 Brief Interpretation &amp; Intake Ag</c:v>
                  </c:pt>
                  <c:pt idx="4">
                    <c:v>I5 Quality Control Co-Pilot for Del</c:v>
                  </c:pt>
                  <c:pt idx="5">
                    <c:v>I2 Invoicing &amp; Quote-to-Cash Agent</c:v>
                  </c:pt>
                  <c:pt idx="6">
                    <c:v>I7 Replace Salesforce with Purpose-</c:v>
                  </c:pt>
                </c:lvl>
              </c:multiLvlStrCache>
            </c:multiLvlStrRef>
          </c:cat>
          <c:val>
            <c:numRef>
              <c:f>Sheet1!$B$2:$B$8</c:f>
              <c:numCache>
                <c:formatCode>General</c:formatCode>
                <c:ptCount val="7"/>
                <c:pt idx="0">
                  <c:v>42.5</c:v>
                </c:pt>
                <c:pt idx="1">
                  <c:v>32.5</c:v>
                </c:pt>
                <c:pt idx="2">
                  <c:v>32.5</c:v>
                </c:pt>
                <c:pt idx="3">
                  <c:v>22.5</c:v>
                </c:pt>
                <c:pt idx="4">
                  <c:v>21</c:v>
                </c:pt>
                <c:pt idx="5">
                  <c:v>15</c:v>
                </c:pt>
                <c:pt idx="6">
                  <c:v>13</c:v>
                </c:pt>
              </c:numCache>
            </c:numRef>
          </c:val>
        </c:ser>
        <c:dLbls>
          <c:numFmt formatCode="#,##0" sourceLinked="0"/>
          <c:txPr>
            <a:bodyPr/>
            <a:lstStyle/>
            <a:p>
              <a:pPr>
                <a:defRPr b="0" i="0" strike="noStrike" sz="900" u="none">
                  <a:solidFill>
                    <a:srgbClr val="1A1F2E"/>
                  </a:solidFill>
                  <a:latin typeface="Calibri"/>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374151"/>
                </a:solidFill>
                <a:latin typeface="Calibri"/>
              </a:defRPr>
            </a:pPr>
            <a:endParaRPr lang="en-US"/>
          </a:p>
        </c:txPr>
        <c:crossAx val="2094734552"/>
        <c:crosses val="autoZero"/>
        <c:auto val="1"/>
        <c:lblAlgn val="ctr"/>
        <c:noMultiLvlLbl val="1"/>
      </c:catAx>
      <c:valAx>
        <c:axId val="2094734552"/>
        <c:scaling>
          <c:orientation val="minMax"/>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6B7280"/>
                </a:solidFill>
                <a:latin typeface="Calibri"/>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Investment</c:v>
                </c:pt>
              </c:strCache>
            </c:strRef>
          </c:tx>
          <c:spPr>
            <a:solidFill>
              <a:schemeClr val="accent1"/>
            </a:solidFill>
            <a:ln w="9525" cap="flat">
              <a:solidFill>
                <a:srgbClr val="F9F9F9"/>
              </a:solidFill>
              <a:prstDash val="solid"/>
              <a:round/>
            </a:ln>
            <a:effectLst/>
          </c:spPr>
          <c:dPt>
            <c:idx val="0"/>
            <c:bubble3D val="0"/>
            <c:spPr>
              <a:solidFill>
                <a:srgbClr val="1792D5"/>
              </a:solidFill>
              <a:effectLst/>
            </c:spPr>
          </c:dPt>
          <c:dPt>
            <c:idx val="1"/>
            <c:bubble3D val="0"/>
            <c:spPr>
              <a:solidFill>
                <a:srgbClr val="1E7D5A"/>
              </a:solidFill>
              <a:effectLst/>
            </c:spPr>
          </c:dPt>
          <c:dPt>
            <c:idx val="2"/>
            <c:bubble3D val="0"/>
            <c:spPr>
              <a:solidFill>
                <a:srgbClr val="D4870E"/>
              </a:solidFill>
              <a:effectLst/>
            </c:spPr>
          </c:dPt>
          <c:dLbls>
            <c:dLbl>
              <c:idx val="0"/>
              <c:numFmt formatCode="0%" sourceLinked="0"/>
              <c:spPr/>
              <c:txPr>
                <a:bodyPr/>
                <a:lstStyle/>
                <a:p>
                  <a:pPr>
                    <a:defRPr sz="1100" b="0" i="0" u="none" strike="noStrike">
                      <a:solidFill>
                        <a:srgbClr val="374151"/>
                      </a:solidFill>
                      <a:latin typeface="Arial"/>
                    </a:defRPr>
                  </a:pPr>
                </a:p>
              </c:txPr>
              <c:showLegendKey val="0"/>
              <c:showVal val="0"/>
              <c:showCatName val="0"/>
              <c:showSerName val="0"/>
              <c:showPercent val="1"/>
              <c:showBubbleSize val="0"/>
            </c:dLbl>
            <c:dLbl>
              <c:idx val="1"/>
              <c:numFmt formatCode="0%" sourceLinked="0"/>
              <c:spPr/>
              <c:txPr>
                <a:bodyPr/>
                <a:lstStyle/>
                <a:p>
                  <a:pPr>
                    <a:defRPr sz="1100" b="0" i="0" u="none" strike="noStrike">
                      <a:solidFill>
                        <a:srgbClr val="374151"/>
                      </a:solidFill>
                      <a:latin typeface="Arial"/>
                    </a:defRPr>
                  </a:pPr>
                </a:p>
              </c:txPr>
              <c:showLegendKey val="0"/>
              <c:showVal val="0"/>
              <c:showCatName val="0"/>
              <c:showSerName val="0"/>
              <c:showPercent val="1"/>
              <c:showBubbleSize val="0"/>
            </c:dLbl>
            <c:dLbl>
              <c:idx val="2"/>
              <c:numFmt formatCode="0%" sourceLinked="0"/>
              <c:spPr/>
              <c:txPr>
                <a:bodyPr/>
                <a:lstStyle/>
                <a:p>
                  <a:pPr>
                    <a:defRPr sz="1100" b="0" i="0" u="none" strike="noStrike">
                      <a:solidFill>
                        <a:srgbClr val="374151"/>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Sheet1!$A$2:$A$4</c:f>
              <c:strCache>
                <c:ptCount val="3"/>
                <c:pt idx="0">
                  <c:v>H1 — Now (0–12 months)</c:v>
                </c:pt>
                <c:pt idx="1">
                  <c:v>H2 — Next (12–24 months)</c:v>
                </c:pt>
                <c:pt idx="2">
                  <c:v>H3 — Later (24–36 months)</c:v>
                </c:pt>
              </c:strCache>
            </c:strRef>
          </c:cat>
          <c:val>
            <c:numRef>
              <c:f>Sheet1!$B$2:$B$4</c:f>
              <c:numCache>
                <c:ptCount val="3"/>
                <c:pt idx="0">
                  <c:v>7.949999999999999</c:v>
                </c:pt>
                <c:pt idx="1">
                  <c:v>13.5</c:v>
                </c:pt>
                <c:pt idx="2">
                  <c:v>2</c:v>
                </c:pt>
              </c:numCache>
            </c:numRef>
          </c:val>
        </c:ser>
        <c:firstSliceAng val="0"/>
        <c:holeSize val="50"/>
      </c:doughnutChart>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B2D"/>
        </a:solidFill>
      </p:bgPr>
    </p:bg>
    <p:spTree>
      <p:nvGrpSpPr>
        <p:cNvPr id="1" name=""/>
        <p:cNvGrpSpPr/>
        <p:nvPr/>
      </p:nvGrpSpPr>
      <p:grpSpPr>
        <a:xfrm>
          <a:off x="0" y="0"/>
          <a:ext cx="0" cy="0"/>
          <a:chOff x="0" y="0"/>
          <a:chExt cx="0" cy="0"/>
        </a:xfrm>
      </p:grpSpPr>
      <p:sp>
        <p:nvSpPr>
          <p:cNvPr id="2" name="Text 0"/>
          <p:cNvSpPr/>
          <p:nvPr/>
        </p:nvSpPr>
        <p:spPr>
          <a:xfrm>
            <a:off x="548640" y="457200"/>
            <a:ext cx="3657600" cy="365760"/>
          </a:xfrm>
          <a:prstGeom prst="rect">
            <a:avLst/>
          </a:prstGeom>
          <a:noFill/>
          <a:ln/>
        </p:spPr>
        <p:txBody>
          <a:bodyPr wrap="square" rtlCol="0" anchor="ctr"/>
          <a:lstStyle/>
          <a:p>
            <a:pPr indent="0" marL="0">
              <a:buNone/>
            </a:pPr>
            <a:r>
              <a:rPr lang="en-US" sz="2000" b="1" dirty="0">
                <a:solidFill>
                  <a:srgbClr val="FFFFFF"/>
                </a:solidFill>
                <a:latin typeface="Georgia" pitchFamily="34" charset="0"/>
                <a:ea typeface="Georgia" pitchFamily="34" charset="-122"/>
                <a:cs typeface="Georgia" pitchFamily="34" charset="-120"/>
              </a:rPr>
              <a:t>my</a:t>
            </a:r>
            <a:pPr indent="0" marL="0">
              <a:buNone/>
            </a:pPr>
            <a:r>
              <a:rPr lang="en-US" sz="2000" b="1" dirty="0">
                <a:solidFill>
                  <a:srgbClr val="1792D5"/>
                </a:solidFill>
                <a:latin typeface="Georgia" pitchFamily="34" charset="0"/>
                <a:ea typeface="Georgia" pitchFamily="34" charset="-122"/>
                <a:cs typeface="Georgia" pitchFamily="34" charset="-120"/>
              </a:rPr>
              <a:t>AI</a:t>
            </a:r>
            <a:pPr indent="0" marL="0">
              <a:buNone/>
            </a:pPr>
            <a:r>
              <a:rPr lang="en-US" sz="2000" b="1" dirty="0">
                <a:solidFill>
                  <a:srgbClr val="FFFFFF"/>
                </a:solidFill>
                <a:latin typeface="Georgia" pitchFamily="34" charset="0"/>
                <a:ea typeface="Georgia" pitchFamily="34" charset="-122"/>
                <a:cs typeface="Georgia" pitchFamily="34" charset="-120"/>
              </a:rPr>
              <a:t>strategy</a:t>
            </a:r>
            <a:endParaRPr lang="en-US" sz="2000" dirty="0"/>
          </a:p>
        </p:txBody>
      </p:sp>
      <p:sp>
        <p:nvSpPr>
          <p:cNvPr id="3" name="Text 1"/>
          <p:cNvSpPr/>
          <p:nvPr/>
        </p:nvSpPr>
        <p:spPr>
          <a:xfrm>
            <a:off x="548640" y="2194560"/>
            <a:ext cx="10972800" cy="274320"/>
          </a:xfrm>
          <a:prstGeom prst="rect">
            <a:avLst/>
          </a:prstGeom>
          <a:noFill/>
          <a:ln/>
        </p:spPr>
        <p:txBody>
          <a:bodyPr wrap="square" rtlCol="0" anchor="ctr"/>
          <a:lstStyle/>
          <a:p>
            <a:pPr indent="0" marL="0">
              <a:buNone/>
            </a:pPr>
            <a:r>
              <a:rPr lang="en-US" sz="1100" b="1" spc="500" kern="0" dirty="0">
                <a:solidFill>
                  <a:srgbClr val="1792D5"/>
                </a:solidFill>
                <a:latin typeface="Calibri" pitchFamily="34" charset="0"/>
                <a:ea typeface="Calibri" pitchFamily="34" charset="-122"/>
                <a:cs typeface="Calibri" pitchFamily="34" charset="-120"/>
              </a:rPr>
              <a:t>AI STRATEGY  ·  EXECUTIVE PRESENTATION</a:t>
            </a:r>
            <a:endParaRPr lang="en-US" sz="1100" dirty="0"/>
          </a:p>
        </p:txBody>
      </p:sp>
      <p:sp>
        <p:nvSpPr>
          <p:cNvPr id="4" name="Text 2"/>
          <p:cNvSpPr/>
          <p:nvPr/>
        </p:nvSpPr>
        <p:spPr>
          <a:xfrm>
            <a:off x="548640" y="2606040"/>
            <a:ext cx="10972800" cy="822960"/>
          </a:xfrm>
          <a:prstGeom prst="rect">
            <a:avLst/>
          </a:prstGeom>
          <a:noFill/>
          <a:ln/>
        </p:spPr>
        <p:txBody>
          <a:bodyPr wrap="square" rtlCol="0" anchor="ctr"/>
          <a:lstStyle/>
          <a:p>
            <a:pPr indent="0" marL="0">
              <a:buNone/>
            </a:pPr>
            <a:r>
              <a:rPr lang="en-US" sz="4400" dirty="0">
                <a:solidFill>
                  <a:srgbClr val="FFFFFF"/>
                </a:solidFill>
                <a:latin typeface="Georgia" pitchFamily="34" charset="0"/>
                <a:ea typeface="Georgia" pitchFamily="34" charset="-122"/>
                <a:cs typeface="Georgia" pitchFamily="34" charset="-120"/>
              </a:rPr>
              <a:t>The board-ready synthesis of</a:t>
            </a:r>
            <a:endParaRPr lang="en-US" sz="4400" dirty="0"/>
          </a:p>
        </p:txBody>
      </p:sp>
      <p:sp>
        <p:nvSpPr>
          <p:cNvPr id="5" name="Text 3"/>
          <p:cNvSpPr/>
          <p:nvPr/>
        </p:nvSpPr>
        <p:spPr>
          <a:xfrm>
            <a:off x="548640" y="3291840"/>
            <a:ext cx="10972800" cy="822960"/>
          </a:xfrm>
          <a:prstGeom prst="rect">
            <a:avLst/>
          </a:prstGeom>
          <a:noFill/>
          <a:ln/>
        </p:spPr>
        <p:txBody>
          <a:bodyPr wrap="square" rtlCol="0" anchor="ctr"/>
          <a:lstStyle/>
          <a:p>
            <a:pPr indent="0" marL="0">
              <a:buNone/>
            </a:pPr>
            <a:r>
              <a:rPr lang="en-US" sz="4400" i="1" dirty="0">
                <a:solidFill>
                  <a:srgbClr val="CADCFC"/>
                </a:solidFill>
                <a:latin typeface="Georgia" pitchFamily="34" charset="0"/>
                <a:ea typeface="Georgia" pitchFamily="34" charset="-122"/>
                <a:cs typeface="Georgia" pitchFamily="34" charset="-120"/>
              </a:rPr>
              <a:t>your AI Strategy</a:t>
            </a:r>
            <a:endParaRPr lang="en-US" sz="4400" dirty="0"/>
          </a:p>
        </p:txBody>
      </p:sp>
      <p:sp>
        <p:nvSpPr>
          <p:cNvPr id="6" name="Text 4"/>
          <p:cNvSpPr/>
          <p:nvPr/>
        </p:nvSpPr>
        <p:spPr>
          <a:xfrm>
            <a:off x="548640" y="4572000"/>
            <a:ext cx="10972800" cy="640080"/>
          </a:xfrm>
          <a:prstGeom prst="rect">
            <a:avLst/>
          </a:prstGeom>
          <a:noFill/>
          <a:ln/>
        </p:spPr>
        <p:txBody>
          <a:bodyPr wrap="square" rtlCol="0" anchor="ctr"/>
          <a:lstStyle/>
          <a:p>
            <a:pPr indent="0" marL="0">
              <a:buNone/>
            </a:pPr>
            <a:r>
              <a:rPr lang="en-US" sz="3600" dirty="0">
                <a:solidFill>
                  <a:srgbClr val="FFFFFF"/>
                </a:solidFill>
                <a:latin typeface="Georgia" pitchFamily="34" charset="0"/>
                <a:ea typeface="Georgia" pitchFamily="34" charset="-122"/>
                <a:cs typeface="Georgia" pitchFamily="34" charset="-120"/>
              </a:rPr>
              <a:t>Northwind Advisory</a:t>
            </a:r>
            <a:endParaRPr lang="en-US" sz="3600" dirty="0"/>
          </a:p>
        </p:txBody>
      </p:sp>
      <p:sp>
        <p:nvSpPr>
          <p:cNvPr id="7" name="Text 5"/>
          <p:cNvSpPr/>
          <p:nvPr/>
        </p:nvSpPr>
        <p:spPr>
          <a:xfrm>
            <a:off x="548640" y="5166360"/>
            <a:ext cx="10972800" cy="274320"/>
          </a:xfrm>
          <a:prstGeom prst="rect">
            <a:avLst/>
          </a:prstGeom>
          <a:noFill/>
          <a:ln/>
        </p:spPr>
        <p:txBody>
          <a:bodyPr wrap="square" rtlCol="0" anchor="ctr"/>
          <a:lstStyle/>
          <a:p>
            <a:pPr indent="0" marL="0">
              <a:buNone/>
            </a:pPr>
            <a:r>
              <a:rPr lang="en-US" sz="1300" dirty="0">
                <a:solidFill>
                  <a:srgbClr val="94A3B8"/>
                </a:solidFill>
                <a:latin typeface="Calibri" pitchFamily="34" charset="0"/>
                <a:ea typeface="Calibri" pitchFamily="34" charset="-122"/>
                <a:cs typeface="Calibri" pitchFamily="34" charset="-120"/>
              </a:rPr>
              <a:t>Professional, Scientific and Technical Services  ·  Management Consulting Services</a:t>
            </a:r>
            <a:endParaRPr lang="en-US" sz="1300" dirty="0"/>
          </a:p>
        </p:txBody>
      </p:sp>
      <p:sp>
        <p:nvSpPr>
          <p:cNvPr id="8" name="Shape 6"/>
          <p:cNvSpPr/>
          <p:nvPr/>
        </p:nvSpPr>
        <p:spPr>
          <a:xfrm>
            <a:off x="548640" y="6035040"/>
            <a:ext cx="11064240" cy="0"/>
          </a:xfrm>
          <a:prstGeom prst="line">
            <a:avLst/>
          </a:prstGeom>
          <a:noFill/>
          <a:ln w="6350">
            <a:solidFill>
              <a:srgbClr val="2A3850"/>
            </a:solidFill>
            <a:prstDash val="solid"/>
          </a:ln>
        </p:spPr>
      </p:sp>
      <p:sp>
        <p:nvSpPr>
          <p:cNvPr id="9" name="Text 7"/>
          <p:cNvSpPr/>
          <p:nvPr/>
        </p:nvSpPr>
        <p:spPr>
          <a:xfrm>
            <a:off x="548640" y="6172200"/>
            <a:ext cx="11064240" cy="274320"/>
          </a:xfrm>
          <a:prstGeom prst="rect">
            <a:avLst/>
          </a:prstGeom>
          <a:noFill/>
          <a:ln/>
        </p:spPr>
        <p:txBody>
          <a:bodyPr wrap="square" rtlCol="0" anchor="ctr"/>
          <a:lstStyle/>
          <a:p>
            <a:pPr indent="0" marL="0">
              <a:buNone/>
            </a:pPr>
            <a:r>
              <a:rPr lang="en-US" sz="1000" dirty="0">
                <a:solidFill>
                  <a:srgbClr val="94A3B8"/>
                </a:solidFill>
                <a:latin typeface="Calibri" pitchFamily="34" charset="0"/>
                <a:ea typeface="Calibri" pitchFamily="34" charset="-122"/>
                <a:cs typeface="Calibri" pitchFamily="34" charset="-120"/>
              </a:rPr>
              <a:t>Prepared for Northwind Advisory leadership      ·      5 May 2026      ·      myaistrategy.com.au</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THREATS</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Where the pressure is most urgent</a:t>
            </a:r>
            <a:endParaRPr lang="en-US" sz="3200" dirty="0"/>
          </a:p>
        </p:txBody>
      </p:sp>
      <p:sp>
        <p:nvSpPr>
          <p:cNvPr id="4" name="Text 2"/>
          <p:cNvSpPr/>
          <p:nvPr/>
        </p:nvSpPr>
        <p:spPr>
          <a:xfrm>
            <a:off x="457200" y="1600200"/>
            <a:ext cx="11247120" cy="36576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8 threats identified. The 3 rated HIGH or CRITICAL carry the nearest timeframe and the largest exposure.</a:t>
            </a:r>
            <a:endParaRPr lang="en-US" sz="1150" dirty="0"/>
          </a:p>
        </p:txBody>
      </p:sp>
      <p:sp>
        <p:nvSpPr>
          <p:cNvPr id="5" name="Shape 3"/>
          <p:cNvSpPr/>
          <p:nvPr/>
        </p:nvSpPr>
        <p:spPr>
          <a:xfrm>
            <a:off x="449428" y="2194560"/>
            <a:ext cx="3611880" cy="2743200"/>
          </a:xfrm>
          <a:prstGeom prst="rect">
            <a:avLst/>
          </a:prstGeom>
          <a:solidFill>
            <a:srgbClr val="FFFFFF"/>
          </a:solidFill>
          <a:ln w="12700">
            <a:solidFill>
              <a:srgbClr val="C0392B"/>
            </a:solidFill>
            <a:prstDash val="solid"/>
          </a:ln>
        </p:spPr>
      </p:sp>
      <p:sp>
        <p:nvSpPr>
          <p:cNvPr id="6" name="Shape 4"/>
          <p:cNvSpPr/>
          <p:nvPr/>
        </p:nvSpPr>
        <p:spPr>
          <a:xfrm>
            <a:off x="678028" y="2423160"/>
            <a:ext cx="640080" cy="274320"/>
          </a:xfrm>
          <a:prstGeom prst="rect">
            <a:avLst/>
          </a:prstGeom>
          <a:solidFill>
            <a:srgbClr val="FDF2F0"/>
          </a:solidFill>
          <a:ln/>
        </p:spPr>
      </p:sp>
      <p:sp>
        <p:nvSpPr>
          <p:cNvPr id="7" name="Text 5"/>
          <p:cNvSpPr/>
          <p:nvPr/>
        </p:nvSpPr>
        <p:spPr>
          <a:xfrm>
            <a:off x="678028" y="2423160"/>
            <a:ext cx="640080" cy="274320"/>
          </a:xfrm>
          <a:prstGeom prst="rect">
            <a:avLst/>
          </a:prstGeom>
          <a:noFill/>
          <a:ln/>
        </p:spPr>
        <p:txBody>
          <a:bodyPr wrap="square" rtlCol="0" anchor="ctr"/>
          <a:lstStyle/>
          <a:p>
            <a:pPr algn="ctr" indent="0" marL="0">
              <a:buNone/>
            </a:pPr>
            <a:r>
              <a:rPr lang="en-US" sz="900" b="1" spc="100" kern="0" dirty="0">
                <a:solidFill>
                  <a:srgbClr val="C0392B"/>
                </a:solidFill>
                <a:latin typeface="Calibri" pitchFamily="34" charset="0"/>
                <a:ea typeface="Calibri" pitchFamily="34" charset="-122"/>
                <a:cs typeface="Calibri" pitchFamily="34" charset="-120"/>
              </a:rPr>
              <a:t>HIGH</a:t>
            </a:r>
            <a:endParaRPr lang="en-US" sz="900" dirty="0"/>
          </a:p>
        </p:txBody>
      </p:sp>
      <p:sp>
        <p:nvSpPr>
          <p:cNvPr id="8" name="Text 6"/>
          <p:cNvSpPr/>
          <p:nvPr/>
        </p:nvSpPr>
        <p:spPr>
          <a:xfrm>
            <a:off x="1455268" y="2423160"/>
            <a:ext cx="1371600" cy="27432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T3</a:t>
            </a:r>
            <a:endParaRPr lang="en-US" sz="1100" dirty="0"/>
          </a:p>
        </p:txBody>
      </p:sp>
      <p:sp>
        <p:nvSpPr>
          <p:cNvPr id="9" name="Text 7"/>
          <p:cNvSpPr/>
          <p:nvPr/>
        </p:nvSpPr>
        <p:spPr>
          <a:xfrm>
            <a:off x="678028" y="2880360"/>
            <a:ext cx="3154680" cy="1005840"/>
          </a:xfrm>
          <a:prstGeom prst="rect">
            <a:avLst/>
          </a:prstGeom>
          <a:noFill/>
          <a:ln/>
        </p:spPr>
        <p:txBody>
          <a:bodyPr wrap="square" rtlCol="0" anchor="ctr"/>
          <a:lstStyle/>
          <a:p>
            <a:pPr indent="0" marL="0">
              <a:buNone/>
            </a:pPr>
            <a:r>
              <a:rPr lang="en-US" sz="1400" dirty="0">
                <a:solidFill>
                  <a:srgbClr val="0F1B2D"/>
                </a:solidFill>
                <a:latin typeface="Georgia" pitchFamily="34" charset="0"/>
                <a:ea typeface="Georgia" pitchFamily="34" charset="-122"/>
                <a:cs typeface="Georgia" pitchFamily="34" charset="-120"/>
              </a:rPr>
              <a:t>AI-native firms undercutting pricing by 40-60%</a:t>
            </a:r>
            <a:endParaRPr lang="en-US" sz="1400" dirty="0"/>
          </a:p>
        </p:txBody>
      </p:sp>
      <p:sp>
        <p:nvSpPr>
          <p:cNvPr id="10" name="Text 8"/>
          <p:cNvSpPr/>
          <p:nvPr/>
        </p:nvSpPr>
        <p:spPr>
          <a:xfrm>
            <a:off x="678028" y="3931920"/>
            <a:ext cx="3154680" cy="274320"/>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0-6 months  ·  accelerating</a:t>
            </a:r>
            <a:endParaRPr lang="en-US" sz="1000" dirty="0"/>
          </a:p>
        </p:txBody>
      </p:sp>
      <p:sp>
        <p:nvSpPr>
          <p:cNvPr id="11" name="Text 9"/>
          <p:cNvSpPr/>
          <p:nvPr/>
        </p:nvSpPr>
        <p:spPr>
          <a:xfrm>
            <a:off x="678028" y="4251960"/>
            <a:ext cx="3154680" cy="457200"/>
          </a:xfrm>
          <a:prstGeom prst="rect">
            <a:avLst/>
          </a:prstGeom>
          <a:noFill/>
          <a:ln/>
        </p:spPr>
        <p:txBody>
          <a:bodyPr wrap="square" rtlCol="0" anchor="ctr"/>
          <a:lstStyle/>
          <a:p>
            <a:pPr indent="0" marL="0">
              <a:buNone/>
            </a:pPr>
            <a:r>
              <a:rPr lang="en-US" sz="1400" dirty="0">
                <a:solidFill>
                  <a:srgbClr val="C0392B"/>
                </a:solidFill>
                <a:latin typeface="Georgia" pitchFamily="34" charset="0"/>
                <a:ea typeface="Georgia" pitchFamily="34" charset="-122"/>
                <a:cs typeface="Georgia" pitchFamily="34" charset="-120"/>
              </a:rPr>
              <a:t>A$50M-A$150M</a:t>
            </a:r>
            <a:endParaRPr lang="en-US" sz="1400" dirty="0"/>
          </a:p>
        </p:txBody>
      </p:sp>
      <p:sp>
        <p:nvSpPr>
          <p:cNvPr id="12" name="Shape 10"/>
          <p:cNvSpPr/>
          <p:nvPr/>
        </p:nvSpPr>
        <p:spPr>
          <a:xfrm>
            <a:off x="4289908" y="2194560"/>
            <a:ext cx="3611880" cy="2743200"/>
          </a:xfrm>
          <a:prstGeom prst="rect">
            <a:avLst/>
          </a:prstGeom>
          <a:solidFill>
            <a:srgbClr val="FFFFFF"/>
          </a:solidFill>
          <a:ln w="12700">
            <a:solidFill>
              <a:srgbClr val="C0392B"/>
            </a:solidFill>
            <a:prstDash val="solid"/>
          </a:ln>
        </p:spPr>
      </p:sp>
      <p:sp>
        <p:nvSpPr>
          <p:cNvPr id="13" name="Shape 11"/>
          <p:cNvSpPr/>
          <p:nvPr/>
        </p:nvSpPr>
        <p:spPr>
          <a:xfrm>
            <a:off x="4518508" y="2423160"/>
            <a:ext cx="640080" cy="274320"/>
          </a:xfrm>
          <a:prstGeom prst="rect">
            <a:avLst/>
          </a:prstGeom>
          <a:solidFill>
            <a:srgbClr val="FDF2F0"/>
          </a:solidFill>
          <a:ln/>
        </p:spPr>
      </p:sp>
      <p:sp>
        <p:nvSpPr>
          <p:cNvPr id="14" name="Text 12"/>
          <p:cNvSpPr/>
          <p:nvPr/>
        </p:nvSpPr>
        <p:spPr>
          <a:xfrm>
            <a:off x="4518508" y="2423160"/>
            <a:ext cx="640080" cy="274320"/>
          </a:xfrm>
          <a:prstGeom prst="rect">
            <a:avLst/>
          </a:prstGeom>
          <a:noFill/>
          <a:ln/>
        </p:spPr>
        <p:txBody>
          <a:bodyPr wrap="square" rtlCol="0" anchor="ctr"/>
          <a:lstStyle/>
          <a:p>
            <a:pPr algn="ctr" indent="0" marL="0">
              <a:buNone/>
            </a:pPr>
            <a:r>
              <a:rPr lang="en-US" sz="900" b="1" spc="100" kern="0" dirty="0">
                <a:solidFill>
                  <a:srgbClr val="C0392B"/>
                </a:solidFill>
                <a:latin typeface="Calibri" pitchFamily="34" charset="0"/>
                <a:ea typeface="Calibri" pitchFamily="34" charset="-122"/>
                <a:cs typeface="Calibri" pitchFamily="34" charset="-120"/>
              </a:rPr>
              <a:t>HIGH</a:t>
            </a:r>
            <a:endParaRPr lang="en-US" sz="900" dirty="0"/>
          </a:p>
        </p:txBody>
      </p:sp>
      <p:sp>
        <p:nvSpPr>
          <p:cNvPr id="15" name="Text 13"/>
          <p:cNvSpPr/>
          <p:nvPr/>
        </p:nvSpPr>
        <p:spPr>
          <a:xfrm>
            <a:off x="5295748" y="2423160"/>
            <a:ext cx="1371600" cy="27432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T4</a:t>
            </a:r>
            <a:endParaRPr lang="en-US" sz="1100" dirty="0"/>
          </a:p>
        </p:txBody>
      </p:sp>
      <p:sp>
        <p:nvSpPr>
          <p:cNvPr id="16" name="Text 14"/>
          <p:cNvSpPr/>
          <p:nvPr/>
        </p:nvSpPr>
        <p:spPr>
          <a:xfrm>
            <a:off x="4518508" y="2880360"/>
            <a:ext cx="3154680" cy="1005840"/>
          </a:xfrm>
          <a:prstGeom prst="rect">
            <a:avLst/>
          </a:prstGeom>
          <a:noFill/>
          <a:ln/>
        </p:spPr>
        <p:txBody>
          <a:bodyPr wrap="square" rtlCol="0" anchor="ctr"/>
          <a:lstStyle/>
          <a:p>
            <a:pPr indent="0" marL="0">
              <a:buNone/>
            </a:pPr>
            <a:r>
              <a:rPr lang="en-US" sz="1400" dirty="0">
                <a:solidFill>
                  <a:srgbClr val="0F1B2D"/>
                </a:solidFill>
                <a:latin typeface="Georgia" pitchFamily="34" charset="0"/>
                <a:ea typeface="Georgia" pitchFamily="34" charset="-122"/>
                <a:cs typeface="Georgia" pitchFamily="34" charset="-120"/>
              </a:rPr>
              <a:t>Client expectations shifting to AI-speed delivery</a:t>
            </a:r>
            <a:endParaRPr lang="en-US" sz="1400" dirty="0"/>
          </a:p>
        </p:txBody>
      </p:sp>
      <p:sp>
        <p:nvSpPr>
          <p:cNvPr id="17" name="Text 15"/>
          <p:cNvSpPr/>
          <p:nvPr/>
        </p:nvSpPr>
        <p:spPr>
          <a:xfrm>
            <a:off x="4518508" y="3931920"/>
            <a:ext cx="3154680" cy="274320"/>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3-6 months  ·  accelerating</a:t>
            </a:r>
            <a:endParaRPr lang="en-US" sz="1000" dirty="0"/>
          </a:p>
        </p:txBody>
      </p:sp>
      <p:sp>
        <p:nvSpPr>
          <p:cNvPr id="18" name="Text 16"/>
          <p:cNvSpPr/>
          <p:nvPr/>
        </p:nvSpPr>
        <p:spPr>
          <a:xfrm>
            <a:off x="4518508" y="4251960"/>
            <a:ext cx="3154680" cy="457200"/>
          </a:xfrm>
          <a:prstGeom prst="rect">
            <a:avLst/>
          </a:prstGeom>
          <a:noFill/>
          <a:ln/>
        </p:spPr>
        <p:txBody>
          <a:bodyPr wrap="square" rtlCol="0" anchor="ctr"/>
          <a:lstStyle/>
          <a:p>
            <a:pPr indent="0" marL="0">
              <a:buNone/>
            </a:pPr>
            <a:r>
              <a:rPr lang="en-US" sz="1400" dirty="0">
                <a:solidFill>
                  <a:srgbClr val="C0392B"/>
                </a:solidFill>
                <a:latin typeface="Georgia" pitchFamily="34" charset="0"/>
                <a:ea typeface="Georgia" pitchFamily="34" charset="-122"/>
                <a:cs typeface="Georgia" pitchFamily="34" charset="-120"/>
              </a:rPr>
              <a:t>A$150K-200K</a:t>
            </a:r>
            <a:endParaRPr lang="en-US" sz="1400" dirty="0"/>
          </a:p>
        </p:txBody>
      </p:sp>
      <p:sp>
        <p:nvSpPr>
          <p:cNvPr id="19" name="Shape 17"/>
          <p:cNvSpPr/>
          <p:nvPr/>
        </p:nvSpPr>
        <p:spPr>
          <a:xfrm>
            <a:off x="8130388" y="2194560"/>
            <a:ext cx="3611880" cy="2743200"/>
          </a:xfrm>
          <a:prstGeom prst="rect">
            <a:avLst/>
          </a:prstGeom>
          <a:solidFill>
            <a:srgbClr val="FFFFFF"/>
          </a:solidFill>
          <a:ln w="12700">
            <a:solidFill>
              <a:srgbClr val="C0392B"/>
            </a:solidFill>
            <a:prstDash val="solid"/>
          </a:ln>
        </p:spPr>
      </p:sp>
      <p:sp>
        <p:nvSpPr>
          <p:cNvPr id="20" name="Shape 18"/>
          <p:cNvSpPr/>
          <p:nvPr/>
        </p:nvSpPr>
        <p:spPr>
          <a:xfrm>
            <a:off x="8358988" y="2423160"/>
            <a:ext cx="640080" cy="274320"/>
          </a:xfrm>
          <a:prstGeom prst="rect">
            <a:avLst/>
          </a:prstGeom>
          <a:solidFill>
            <a:srgbClr val="FDF2F0"/>
          </a:solidFill>
          <a:ln/>
        </p:spPr>
      </p:sp>
      <p:sp>
        <p:nvSpPr>
          <p:cNvPr id="21" name="Text 19"/>
          <p:cNvSpPr/>
          <p:nvPr/>
        </p:nvSpPr>
        <p:spPr>
          <a:xfrm>
            <a:off x="8358988" y="2423160"/>
            <a:ext cx="640080" cy="274320"/>
          </a:xfrm>
          <a:prstGeom prst="rect">
            <a:avLst/>
          </a:prstGeom>
          <a:noFill/>
          <a:ln/>
        </p:spPr>
        <p:txBody>
          <a:bodyPr wrap="square" rtlCol="0" anchor="ctr"/>
          <a:lstStyle/>
          <a:p>
            <a:pPr algn="ctr" indent="0" marL="0">
              <a:buNone/>
            </a:pPr>
            <a:r>
              <a:rPr lang="en-US" sz="900" b="1" spc="100" kern="0" dirty="0">
                <a:solidFill>
                  <a:srgbClr val="C0392B"/>
                </a:solidFill>
                <a:latin typeface="Calibri" pitchFamily="34" charset="0"/>
                <a:ea typeface="Calibri" pitchFamily="34" charset="-122"/>
                <a:cs typeface="Calibri" pitchFamily="34" charset="-120"/>
              </a:rPr>
              <a:t>HIGH</a:t>
            </a:r>
            <a:endParaRPr lang="en-US" sz="900" dirty="0"/>
          </a:p>
        </p:txBody>
      </p:sp>
      <p:sp>
        <p:nvSpPr>
          <p:cNvPr id="22" name="Text 20"/>
          <p:cNvSpPr/>
          <p:nvPr/>
        </p:nvSpPr>
        <p:spPr>
          <a:xfrm>
            <a:off x="9136228" y="2423160"/>
            <a:ext cx="1371600" cy="27432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T8</a:t>
            </a:r>
            <a:endParaRPr lang="en-US" sz="1100" dirty="0"/>
          </a:p>
        </p:txBody>
      </p:sp>
      <p:sp>
        <p:nvSpPr>
          <p:cNvPr id="23" name="Text 21"/>
          <p:cNvSpPr/>
          <p:nvPr/>
        </p:nvSpPr>
        <p:spPr>
          <a:xfrm>
            <a:off x="8358988" y="2880360"/>
            <a:ext cx="3154680" cy="1005840"/>
          </a:xfrm>
          <a:prstGeom prst="rect">
            <a:avLst/>
          </a:prstGeom>
          <a:noFill/>
          <a:ln/>
        </p:spPr>
        <p:txBody>
          <a:bodyPr wrap="square" rtlCol="0" anchor="ctr"/>
          <a:lstStyle/>
          <a:p>
            <a:pPr indent="0" marL="0">
              <a:buNone/>
            </a:pPr>
            <a:r>
              <a:rPr lang="en-US" sz="1400" dirty="0">
                <a:solidFill>
                  <a:srgbClr val="0F1B2D"/>
                </a:solidFill>
                <a:latin typeface="Georgia" pitchFamily="34" charset="0"/>
                <a:ea typeface="Georgia" pitchFamily="34" charset="-122"/>
                <a:cs typeface="Georgia" pitchFamily="34" charset="-120"/>
              </a:rPr>
              <a:t>25-30% of advisory work hours becoming automatable</a:t>
            </a:r>
            <a:endParaRPr lang="en-US" sz="1400" dirty="0"/>
          </a:p>
        </p:txBody>
      </p:sp>
      <p:sp>
        <p:nvSpPr>
          <p:cNvPr id="24" name="Text 22"/>
          <p:cNvSpPr/>
          <p:nvPr/>
        </p:nvSpPr>
        <p:spPr>
          <a:xfrm>
            <a:off x="8358988" y="3931920"/>
            <a:ext cx="3154680" cy="274320"/>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6-12 months  ·  accelerating</a:t>
            </a:r>
            <a:endParaRPr lang="en-US" sz="1000" dirty="0"/>
          </a:p>
        </p:txBody>
      </p:sp>
      <p:sp>
        <p:nvSpPr>
          <p:cNvPr id="25" name="Text 23"/>
          <p:cNvSpPr/>
          <p:nvPr/>
        </p:nvSpPr>
        <p:spPr>
          <a:xfrm>
            <a:off x="8358988" y="4251960"/>
            <a:ext cx="3154680" cy="457200"/>
          </a:xfrm>
          <a:prstGeom prst="rect">
            <a:avLst/>
          </a:prstGeom>
          <a:noFill/>
          <a:ln/>
        </p:spPr>
        <p:txBody>
          <a:bodyPr wrap="square" rtlCol="0" anchor="ctr"/>
          <a:lstStyle/>
          <a:p>
            <a:pPr indent="0" marL="0">
              <a:buNone/>
            </a:pPr>
            <a:r>
              <a:rPr lang="en-US" sz="1400" dirty="0">
                <a:solidFill>
                  <a:srgbClr val="C0392B"/>
                </a:solidFill>
                <a:latin typeface="Georgia" pitchFamily="34" charset="0"/>
                <a:ea typeface="Georgia" pitchFamily="34" charset="-122"/>
                <a:cs typeface="Georgia" pitchFamily="34" charset="-120"/>
              </a:rPr>
              <a:t>A$900K-1.2M</a:t>
            </a:r>
            <a:endParaRPr lang="en-US" sz="1400" dirty="0"/>
          </a:p>
        </p:txBody>
      </p:sp>
      <p:sp>
        <p:nvSpPr>
          <p:cNvPr id="26" name="Text 24"/>
          <p:cNvSpPr/>
          <p:nvPr/>
        </p:nvSpPr>
        <p:spPr>
          <a:xfrm>
            <a:off x="457200" y="5120640"/>
            <a:ext cx="10972800" cy="274320"/>
          </a:xfrm>
          <a:prstGeom prst="rect">
            <a:avLst/>
          </a:prstGeom>
          <a:noFill/>
          <a:ln/>
        </p:spPr>
        <p:txBody>
          <a:bodyPr wrap="square" rtlCol="0" anchor="ctr"/>
          <a:lstStyle/>
          <a:p>
            <a:pPr indent="0" marL="0">
              <a:buNone/>
            </a:pPr>
            <a:r>
              <a:rPr lang="en-US" sz="1000" b="1" spc="300" kern="0" dirty="0">
                <a:solidFill>
                  <a:srgbClr val="6B7280"/>
                </a:solidFill>
                <a:latin typeface="Calibri" pitchFamily="34" charset="0"/>
                <a:ea typeface="Calibri" pitchFamily="34" charset="-122"/>
                <a:cs typeface="Calibri" pitchFamily="34" charset="-120"/>
              </a:rPr>
              <a:t>ALSO TRACKED</a:t>
            </a:r>
            <a:endParaRPr lang="en-US" sz="1000" dirty="0"/>
          </a:p>
        </p:txBody>
      </p:sp>
      <p:sp>
        <p:nvSpPr>
          <p:cNvPr id="27" name="Text 25"/>
          <p:cNvSpPr/>
          <p:nvPr/>
        </p:nvSpPr>
        <p:spPr>
          <a:xfrm>
            <a:off x="457200" y="5394960"/>
            <a:ext cx="11247120" cy="1005840"/>
          </a:xfrm>
          <a:prstGeom prst="rect">
            <a:avLst/>
          </a:prstGeom>
          <a:noFill/>
          <a:ln/>
        </p:spPr>
        <p:txBody>
          <a:bodyPr wrap="square" rtlCol="0" anchor="ctr"/>
          <a:lstStyle/>
          <a:p>
            <a:pPr indent="0" marL="0">
              <a:spcAft>
                <a:spcPts val="400"/>
              </a:spcAft>
              <a:buNone/>
            </a:pPr>
            <a:r>
              <a:rPr lang="en-US" sz="1100" dirty="0">
                <a:solidFill>
                  <a:srgbClr val="374151"/>
                </a:solidFill>
                <a:latin typeface="Calibri" pitchFamily="34" charset="0"/>
                <a:ea typeface="Calibri" pitchFamily="34" charset="-122"/>
                <a:cs typeface="Calibri" pitchFamily="34" charset="-120"/>
              </a:rPr>
              <a:t>T1  LOW   Entry-level design pathway compression threatens future capability</a:t>
            </a:r>
            <a:endParaRPr lang="en-US" sz="1100" dirty="0"/>
          </a:p>
          <a:p>
            <a:pPr indent="0" marL="0">
              <a:spcAft>
                <a:spcPts val="400"/>
              </a:spcAft>
              <a:buNone/>
            </a:pPr>
            <a:r>
              <a:rPr lang="en-US" sz="1100" dirty="0">
                <a:solidFill>
                  <a:srgbClr val="374151"/>
                </a:solidFill>
                <a:latin typeface="Calibri" pitchFamily="34" charset="0"/>
                <a:ea typeface="Calibri" pitchFamily="34" charset="-122"/>
                <a:cs typeface="Calibri" pitchFamily="34" charset="-120"/>
              </a:rPr>
              <a:t>T2  LOW   IP ownership complexity in AI-generated advisory work</a:t>
            </a:r>
            <a:endParaRPr lang="en-US" sz="1100" dirty="0"/>
          </a:p>
          <a:p>
            <a:pPr indent="0" marL="0">
              <a:spcAft>
                <a:spcPts val="400"/>
              </a:spcAft>
              <a:buNone/>
            </a:pPr>
            <a:r>
              <a:rPr lang="en-US" sz="1100" dirty="0">
                <a:solidFill>
                  <a:srgbClr val="374151"/>
                </a:solidFill>
                <a:latin typeface="Calibri" pitchFamily="34" charset="0"/>
                <a:ea typeface="Calibri" pitchFamily="34" charset="-122"/>
                <a:cs typeface="Calibri" pitchFamily="34" charset="-120"/>
              </a:rPr>
              <a:t>T5  MEDIUM   Talent retention crisis from automation fears</a:t>
            </a:r>
            <a:endParaRPr lang="en-US" sz="1100" dirty="0"/>
          </a:p>
          <a:p>
            <a:pPr indent="0" marL="0">
              <a:spcAft>
                <a:spcPts val="400"/>
              </a:spcAft>
              <a:buNone/>
            </a:pPr>
            <a:r>
              <a:rPr lang="en-US" sz="1100" dirty="0">
                <a:solidFill>
                  <a:srgbClr val="374151"/>
                </a:solidFill>
                <a:latin typeface="Calibri" pitchFamily="34" charset="0"/>
                <a:ea typeface="Calibri" pitchFamily="34" charset="-122"/>
                <a:cs typeface="Calibri" pitchFamily="34" charset="-120"/>
              </a:rPr>
              <a:t>T6  MEDIUM   Enterprise platforms becoming overpriced for AI-achievable outcomes</a:t>
            </a:r>
            <a:endParaRPr lang="en-US" sz="1100" dirty="0"/>
          </a:p>
          <a:p>
            <a:pPr indent="0" marL="0">
              <a:spcAft>
                <a:spcPts val="400"/>
              </a:spcAft>
              <a:buNone/>
            </a:pPr>
            <a:r>
              <a:rPr lang="en-US" sz="1100" dirty="0">
                <a:solidFill>
                  <a:srgbClr val="374151"/>
                </a:solidFill>
                <a:latin typeface="Calibri" pitchFamily="34" charset="0"/>
                <a:ea typeface="Calibri" pitchFamily="34" charset="-122"/>
                <a:cs typeface="Calibri" pitchFamily="34" charset="-120"/>
              </a:rPr>
              <a:t>T7  MEDIUM   Government CRC funding accelerating competitor AI adoption</a:t>
            </a:r>
            <a:endParaRPr lang="en-US" sz="1100" dirty="0"/>
          </a:p>
        </p:txBody>
      </p:sp>
      <p:sp>
        <p:nvSpPr>
          <p:cNvPr id="28" name="Text 26"/>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9" name="Text 27"/>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THREATS</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Threat severity by time horizon</a:t>
            </a:r>
            <a:endParaRPr lang="en-US" sz="3200" dirty="0"/>
          </a:p>
        </p:txBody>
      </p:sp>
      <p:sp>
        <p:nvSpPr>
          <p:cNvPr id="4" name="Shape 2"/>
          <p:cNvSpPr/>
          <p:nvPr/>
        </p:nvSpPr>
        <p:spPr>
          <a:xfrm>
            <a:off x="1920240" y="1828800"/>
            <a:ext cx="3261360" cy="502920"/>
          </a:xfrm>
          <a:prstGeom prst="rect">
            <a:avLst/>
          </a:prstGeom>
          <a:solidFill>
            <a:srgbClr val="F8F9FA"/>
          </a:solidFill>
          <a:ln w="6350">
            <a:solidFill>
              <a:srgbClr val="E5E7EB"/>
            </a:solidFill>
            <a:prstDash val="solid"/>
          </a:ln>
        </p:spPr>
      </p:sp>
      <p:sp>
        <p:nvSpPr>
          <p:cNvPr id="5" name="Text 3"/>
          <p:cNvSpPr/>
          <p:nvPr/>
        </p:nvSpPr>
        <p:spPr>
          <a:xfrm>
            <a:off x="1920240" y="1828800"/>
            <a:ext cx="3261360" cy="502920"/>
          </a:xfrm>
          <a:prstGeom prst="rect">
            <a:avLst/>
          </a:prstGeom>
          <a:noFill/>
          <a:ln/>
        </p:spPr>
        <p:txBody>
          <a:bodyPr wrap="square" rtlCol="0" anchor="ctr"/>
          <a:lstStyle/>
          <a:p>
            <a:pPr algn="ctr" indent="0" marL="0">
              <a:buNone/>
            </a:pPr>
            <a:r>
              <a:rPr lang="en-US" sz="900" b="1" spc="100" kern="0" dirty="0">
                <a:solidFill>
                  <a:srgbClr val="6B7280"/>
                </a:solidFill>
                <a:latin typeface="Calibri" pitchFamily="34" charset="0"/>
                <a:ea typeface="Calibri" pitchFamily="34" charset="-122"/>
                <a:cs typeface="Calibri" pitchFamily="34" charset="-120"/>
              </a:rPr>
              <a:t>Imminent</a:t>
            </a:r>
            <a:endParaRPr lang="en-US" sz="900" dirty="0"/>
          </a:p>
          <a:p>
            <a:pPr algn="ctr" indent="0" marL="0">
              <a:buNone/>
            </a:pPr>
            <a:r>
              <a:rPr lang="en-US" sz="900" b="1" spc="100" kern="0" dirty="0">
                <a:solidFill>
                  <a:srgbClr val="6B7280"/>
                </a:solidFill>
                <a:latin typeface="Calibri" pitchFamily="34" charset="0"/>
                <a:ea typeface="Calibri" pitchFamily="34" charset="-122"/>
                <a:cs typeface="Calibri" pitchFamily="34" charset="-120"/>
              </a:rPr>
              <a:t>0–12 months</a:t>
            </a:r>
            <a:endParaRPr lang="en-US" sz="900" dirty="0"/>
          </a:p>
        </p:txBody>
      </p:sp>
      <p:sp>
        <p:nvSpPr>
          <p:cNvPr id="6" name="Shape 4"/>
          <p:cNvSpPr/>
          <p:nvPr/>
        </p:nvSpPr>
        <p:spPr>
          <a:xfrm>
            <a:off x="5181600" y="1828800"/>
            <a:ext cx="3261360" cy="502920"/>
          </a:xfrm>
          <a:prstGeom prst="rect">
            <a:avLst/>
          </a:prstGeom>
          <a:solidFill>
            <a:srgbClr val="F8F9FA"/>
          </a:solidFill>
          <a:ln w="6350">
            <a:solidFill>
              <a:srgbClr val="E5E7EB"/>
            </a:solidFill>
            <a:prstDash val="solid"/>
          </a:ln>
        </p:spPr>
      </p:sp>
      <p:sp>
        <p:nvSpPr>
          <p:cNvPr id="7" name="Text 5"/>
          <p:cNvSpPr/>
          <p:nvPr/>
        </p:nvSpPr>
        <p:spPr>
          <a:xfrm>
            <a:off x="5181600" y="1828800"/>
            <a:ext cx="3261360" cy="502920"/>
          </a:xfrm>
          <a:prstGeom prst="rect">
            <a:avLst/>
          </a:prstGeom>
          <a:noFill/>
          <a:ln/>
        </p:spPr>
        <p:txBody>
          <a:bodyPr wrap="square" rtlCol="0" anchor="ctr"/>
          <a:lstStyle/>
          <a:p>
            <a:pPr algn="ctr" indent="0" marL="0">
              <a:buNone/>
            </a:pPr>
            <a:r>
              <a:rPr lang="en-US" sz="900" b="1" spc="100" kern="0" dirty="0">
                <a:solidFill>
                  <a:srgbClr val="6B7280"/>
                </a:solidFill>
                <a:latin typeface="Calibri" pitchFamily="34" charset="0"/>
                <a:ea typeface="Calibri" pitchFamily="34" charset="-122"/>
                <a:cs typeface="Calibri" pitchFamily="34" charset="-120"/>
              </a:rPr>
              <a:t>Near-term</a:t>
            </a:r>
            <a:endParaRPr lang="en-US" sz="900" dirty="0"/>
          </a:p>
          <a:p>
            <a:pPr algn="ctr" indent="0" marL="0">
              <a:buNone/>
            </a:pPr>
            <a:r>
              <a:rPr lang="en-US" sz="900" b="1" spc="100" kern="0" dirty="0">
                <a:solidFill>
                  <a:srgbClr val="6B7280"/>
                </a:solidFill>
                <a:latin typeface="Calibri" pitchFamily="34" charset="0"/>
                <a:ea typeface="Calibri" pitchFamily="34" charset="-122"/>
                <a:cs typeface="Calibri" pitchFamily="34" charset="-120"/>
              </a:rPr>
              <a:t>12–24 months</a:t>
            </a:r>
            <a:endParaRPr lang="en-US" sz="900" dirty="0"/>
          </a:p>
        </p:txBody>
      </p:sp>
      <p:sp>
        <p:nvSpPr>
          <p:cNvPr id="8" name="Shape 6"/>
          <p:cNvSpPr/>
          <p:nvPr/>
        </p:nvSpPr>
        <p:spPr>
          <a:xfrm>
            <a:off x="8442960" y="1828800"/>
            <a:ext cx="3261360" cy="502920"/>
          </a:xfrm>
          <a:prstGeom prst="rect">
            <a:avLst/>
          </a:prstGeom>
          <a:solidFill>
            <a:srgbClr val="F8F9FA"/>
          </a:solidFill>
          <a:ln w="6350">
            <a:solidFill>
              <a:srgbClr val="E5E7EB"/>
            </a:solidFill>
            <a:prstDash val="solid"/>
          </a:ln>
        </p:spPr>
      </p:sp>
      <p:sp>
        <p:nvSpPr>
          <p:cNvPr id="9" name="Text 7"/>
          <p:cNvSpPr/>
          <p:nvPr/>
        </p:nvSpPr>
        <p:spPr>
          <a:xfrm>
            <a:off x="8442960" y="1828800"/>
            <a:ext cx="3261360" cy="502920"/>
          </a:xfrm>
          <a:prstGeom prst="rect">
            <a:avLst/>
          </a:prstGeom>
          <a:noFill/>
          <a:ln/>
        </p:spPr>
        <p:txBody>
          <a:bodyPr wrap="square" rtlCol="0" anchor="ctr"/>
          <a:lstStyle/>
          <a:p>
            <a:pPr algn="ctr" indent="0" marL="0">
              <a:buNone/>
            </a:pPr>
            <a:r>
              <a:rPr lang="en-US" sz="900" b="1" spc="100" kern="0" dirty="0">
                <a:solidFill>
                  <a:srgbClr val="6B7280"/>
                </a:solidFill>
                <a:latin typeface="Calibri" pitchFamily="34" charset="0"/>
                <a:ea typeface="Calibri" pitchFamily="34" charset="-122"/>
                <a:cs typeface="Calibri" pitchFamily="34" charset="-120"/>
              </a:rPr>
              <a:t>Emerging</a:t>
            </a:r>
            <a:endParaRPr lang="en-US" sz="900" dirty="0"/>
          </a:p>
          <a:p>
            <a:pPr algn="ctr" indent="0" marL="0">
              <a:buNone/>
            </a:pPr>
            <a:r>
              <a:rPr lang="en-US" sz="900" b="1" spc="100" kern="0" dirty="0">
                <a:solidFill>
                  <a:srgbClr val="6B7280"/>
                </a:solidFill>
                <a:latin typeface="Calibri" pitchFamily="34" charset="0"/>
                <a:ea typeface="Calibri" pitchFamily="34" charset="-122"/>
                <a:cs typeface="Calibri" pitchFamily="34" charset="-120"/>
              </a:rPr>
              <a:t>24–36 months</a:t>
            </a:r>
            <a:endParaRPr lang="en-US" sz="900" dirty="0"/>
          </a:p>
        </p:txBody>
      </p:sp>
      <p:sp>
        <p:nvSpPr>
          <p:cNvPr id="10" name="Shape 8"/>
          <p:cNvSpPr/>
          <p:nvPr/>
        </p:nvSpPr>
        <p:spPr>
          <a:xfrm>
            <a:off x="457200" y="2331720"/>
            <a:ext cx="1463040" cy="960120"/>
          </a:xfrm>
          <a:prstGeom prst="rect">
            <a:avLst/>
          </a:prstGeom>
          <a:solidFill>
            <a:srgbClr val="FDF2F0"/>
          </a:solidFill>
          <a:ln w="6350">
            <a:solidFill>
              <a:srgbClr val="E5E7EB"/>
            </a:solidFill>
            <a:prstDash val="solid"/>
          </a:ln>
        </p:spPr>
      </p:sp>
      <p:sp>
        <p:nvSpPr>
          <p:cNvPr id="11" name="Text 9"/>
          <p:cNvSpPr/>
          <p:nvPr/>
        </p:nvSpPr>
        <p:spPr>
          <a:xfrm>
            <a:off x="457200" y="2331720"/>
            <a:ext cx="1463040" cy="960120"/>
          </a:xfrm>
          <a:prstGeom prst="rect">
            <a:avLst/>
          </a:prstGeom>
          <a:noFill/>
          <a:ln/>
        </p:spPr>
        <p:txBody>
          <a:bodyPr wrap="square" rtlCol="0" anchor="ctr"/>
          <a:lstStyle/>
          <a:p>
            <a:pPr algn="ctr" indent="0" marL="0">
              <a:buNone/>
            </a:pPr>
            <a:r>
              <a:rPr lang="en-US" sz="1000" b="1" spc="200" kern="0" dirty="0">
                <a:solidFill>
                  <a:srgbClr val="C0392B"/>
                </a:solidFill>
                <a:latin typeface="Calibri" pitchFamily="34" charset="0"/>
                <a:ea typeface="Calibri" pitchFamily="34" charset="-122"/>
                <a:cs typeface="Calibri" pitchFamily="34" charset="-120"/>
              </a:rPr>
              <a:t>CRITICAL</a:t>
            </a:r>
            <a:endParaRPr lang="en-US" sz="1000" dirty="0"/>
          </a:p>
        </p:txBody>
      </p:sp>
      <p:sp>
        <p:nvSpPr>
          <p:cNvPr id="12" name="Shape 10"/>
          <p:cNvSpPr/>
          <p:nvPr/>
        </p:nvSpPr>
        <p:spPr>
          <a:xfrm>
            <a:off x="1920240" y="2331720"/>
            <a:ext cx="3261360" cy="960120"/>
          </a:xfrm>
          <a:prstGeom prst="rect">
            <a:avLst/>
          </a:prstGeom>
          <a:solidFill>
            <a:srgbClr val="FFFFFF"/>
          </a:solidFill>
          <a:ln w="6350">
            <a:solidFill>
              <a:srgbClr val="E5E7EB"/>
            </a:solidFill>
            <a:prstDash val="solid"/>
          </a:ln>
        </p:spPr>
      </p:sp>
      <p:sp>
        <p:nvSpPr>
          <p:cNvPr id="13" name="Text 11"/>
          <p:cNvSpPr/>
          <p:nvPr/>
        </p:nvSpPr>
        <p:spPr>
          <a:xfrm>
            <a:off x="1920240" y="2331720"/>
            <a:ext cx="3261360" cy="960120"/>
          </a:xfrm>
          <a:prstGeom prst="rect">
            <a:avLst/>
          </a:prstGeom>
          <a:noFill/>
          <a:ln/>
        </p:spPr>
        <p:txBody>
          <a:bodyPr wrap="square" rtlCol="0" anchor="ctr"/>
          <a:lstStyle/>
          <a:p>
            <a:pPr algn="ctr" indent="0" marL="0">
              <a:buNone/>
            </a:pPr>
            <a:r>
              <a:rPr lang="en-US" sz="1100" dirty="0">
                <a:solidFill>
                  <a:srgbClr val="9CA3AF"/>
                </a:solidFill>
                <a:latin typeface="Calibri" pitchFamily="34" charset="0"/>
                <a:ea typeface="Calibri" pitchFamily="34" charset="-122"/>
                <a:cs typeface="Calibri" pitchFamily="34" charset="-120"/>
              </a:rPr>
              <a:t>—</a:t>
            </a:r>
            <a:endParaRPr lang="en-US" sz="1100" dirty="0"/>
          </a:p>
        </p:txBody>
      </p:sp>
      <p:sp>
        <p:nvSpPr>
          <p:cNvPr id="14" name="Shape 12"/>
          <p:cNvSpPr/>
          <p:nvPr/>
        </p:nvSpPr>
        <p:spPr>
          <a:xfrm>
            <a:off x="5181600" y="2331720"/>
            <a:ext cx="3261360" cy="960120"/>
          </a:xfrm>
          <a:prstGeom prst="rect">
            <a:avLst/>
          </a:prstGeom>
          <a:solidFill>
            <a:srgbClr val="FFFFFF"/>
          </a:solidFill>
          <a:ln w="6350">
            <a:solidFill>
              <a:srgbClr val="E5E7EB"/>
            </a:solidFill>
            <a:prstDash val="solid"/>
          </a:ln>
        </p:spPr>
      </p:sp>
      <p:sp>
        <p:nvSpPr>
          <p:cNvPr id="15" name="Text 13"/>
          <p:cNvSpPr/>
          <p:nvPr/>
        </p:nvSpPr>
        <p:spPr>
          <a:xfrm>
            <a:off x="5181600" y="2331720"/>
            <a:ext cx="3261360" cy="960120"/>
          </a:xfrm>
          <a:prstGeom prst="rect">
            <a:avLst/>
          </a:prstGeom>
          <a:noFill/>
          <a:ln/>
        </p:spPr>
        <p:txBody>
          <a:bodyPr wrap="square" rtlCol="0" anchor="ctr"/>
          <a:lstStyle/>
          <a:p>
            <a:pPr algn="ctr" indent="0" marL="0">
              <a:buNone/>
            </a:pPr>
            <a:r>
              <a:rPr lang="en-US" sz="1100" dirty="0">
                <a:solidFill>
                  <a:srgbClr val="9CA3AF"/>
                </a:solidFill>
                <a:latin typeface="Calibri" pitchFamily="34" charset="0"/>
                <a:ea typeface="Calibri" pitchFamily="34" charset="-122"/>
                <a:cs typeface="Calibri" pitchFamily="34" charset="-120"/>
              </a:rPr>
              <a:t>—</a:t>
            </a:r>
            <a:endParaRPr lang="en-US" sz="1100" dirty="0"/>
          </a:p>
        </p:txBody>
      </p:sp>
      <p:sp>
        <p:nvSpPr>
          <p:cNvPr id="16" name="Shape 14"/>
          <p:cNvSpPr/>
          <p:nvPr/>
        </p:nvSpPr>
        <p:spPr>
          <a:xfrm>
            <a:off x="8442960" y="2331720"/>
            <a:ext cx="3261360" cy="960120"/>
          </a:xfrm>
          <a:prstGeom prst="rect">
            <a:avLst/>
          </a:prstGeom>
          <a:solidFill>
            <a:srgbClr val="FFFFFF"/>
          </a:solidFill>
          <a:ln w="6350">
            <a:solidFill>
              <a:srgbClr val="E5E7EB"/>
            </a:solidFill>
            <a:prstDash val="solid"/>
          </a:ln>
        </p:spPr>
      </p:sp>
      <p:sp>
        <p:nvSpPr>
          <p:cNvPr id="17" name="Text 15"/>
          <p:cNvSpPr/>
          <p:nvPr/>
        </p:nvSpPr>
        <p:spPr>
          <a:xfrm>
            <a:off x="8442960" y="2331720"/>
            <a:ext cx="3261360" cy="960120"/>
          </a:xfrm>
          <a:prstGeom prst="rect">
            <a:avLst/>
          </a:prstGeom>
          <a:noFill/>
          <a:ln/>
        </p:spPr>
        <p:txBody>
          <a:bodyPr wrap="square" rtlCol="0" anchor="ctr"/>
          <a:lstStyle/>
          <a:p>
            <a:pPr algn="ctr" indent="0" marL="0">
              <a:buNone/>
            </a:pPr>
            <a:r>
              <a:rPr lang="en-US" sz="1100" dirty="0">
                <a:solidFill>
                  <a:srgbClr val="9CA3AF"/>
                </a:solidFill>
                <a:latin typeface="Calibri" pitchFamily="34" charset="0"/>
                <a:ea typeface="Calibri" pitchFamily="34" charset="-122"/>
                <a:cs typeface="Calibri" pitchFamily="34" charset="-120"/>
              </a:rPr>
              <a:t>—</a:t>
            </a:r>
            <a:endParaRPr lang="en-US" sz="1100" dirty="0"/>
          </a:p>
        </p:txBody>
      </p:sp>
      <p:sp>
        <p:nvSpPr>
          <p:cNvPr id="18" name="Shape 16"/>
          <p:cNvSpPr/>
          <p:nvPr/>
        </p:nvSpPr>
        <p:spPr>
          <a:xfrm>
            <a:off x="457200" y="3291840"/>
            <a:ext cx="1463040" cy="960120"/>
          </a:xfrm>
          <a:prstGeom prst="rect">
            <a:avLst/>
          </a:prstGeom>
          <a:solidFill>
            <a:srgbClr val="FDF2F0"/>
          </a:solidFill>
          <a:ln w="6350">
            <a:solidFill>
              <a:srgbClr val="E5E7EB"/>
            </a:solidFill>
            <a:prstDash val="solid"/>
          </a:ln>
        </p:spPr>
      </p:sp>
      <p:sp>
        <p:nvSpPr>
          <p:cNvPr id="19" name="Text 17"/>
          <p:cNvSpPr/>
          <p:nvPr/>
        </p:nvSpPr>
        <p:spPr>
          <a:xfrm>
            <a:off x="457200" y="3291840"/>
            <a:ext cx="1463040" cy="960120"/>
          </a:xfrm>
          <a:prstGeom prst="rect">
            <a:avLst/>
          </a:prstGeom>
          <a:noFill/>
          <a:ln/>
        </p:spPr>
        <p:txBody>
          <a:bodyPr wrap="square" rtlCol="0" anchor="ctr"/>
          <a:lstStyle/>
          <a:p>
            <a:pPr algn="ctr" indent="0" marL="0">
              <a:buNone/>
            </a:pPr>
            <a:r>
              <a:rPr lang="en-US" sz="1000" b="1" spc="200" kern="0" dirty="0">
                <a:solidFill>
                  <a:srgbClr val="C0392B"/>
                </a:solidFill>
                <a:latin typeface="Calibri" pitchFamily="34" charset="0"/>
                <a:ea typeface="Calibri" pitchFamily="34" charset="-122"/>
                <a:cs typeface="Calibri" pitchFamily="34" charset="-120"/>
              </a:rPr>
              <a:t>HIGH</a:t>
            </a:r>
            <a:endParaRPr lang="en-US" sz="1000" dirty="0"/>
          </a:p>
        </p:txBody>
      </p:sp>
      <p:sp>
        <p:nvSpPr>
          <p:cNvPr id="20" name="Shape 18"/>
          <p:cNvSpPr/>
          <p:nvPr/>
        </p:nvSpPr>
        <p:spPr>
          <a:xfrm>
            <a:off x="1920240" y="3291840"/>
            <a:ext cx="3261360" cy="960120"/>
          </a:xfrm>
          <a:prstGeom prst="rect">
            <a:avLst/>
          </a:prstGeom>
          <a:solidFill>
            <a:srgbClr val="FEF0EE"/>
          </a:solidFill>
          <a:ln w="19050">
            <a:solidFill>
              <a:srgbClr val="C0392B"/>
            </a:solidFill>
            <a:prstDash val="solid"/>
          </a:ln>
        </p:spPr>
      </p:sp>
      <p:sp>
        <p:nvSpPr>
          <p:cNvPr id="21" name="Text 19"/>
          <p:cNvSpPr/>
          <p:nvPr/>
        </p:nvSpPr>
        <p:spPr>
          <a:xfrm>
            <a:off x="2057400" y="3291840"/>
            <a:ext cx="2987040" cy="960120"/>
          </a:xfrm>
          <a:prstGeom prst="rect">
            <a:avLst/>
          </a:prstGeom>
          <a:noFill/>
          <a:ln/>
        </p:spPr>
        <p:txBody>
          <a:bodyPr wrap="square" rtlCol="0" anchor="ctr"/>
          <a:lstStyle/>
          <a:p>
            <a:pPr algn="ctr" indent="0" marL="0">
              <a:buNone/>
            </a:pPr>
            <a:r>
              <a:rPr lang="en-US" sz="1000" dirty="0">
                <a:solidFill>
                  <a:srgbClr val="0F1B2D"/>
                </a:solidFill>
                <a:latin typeface="Calibri" pitchFamily="34" charset="0"/>
                <a:ea typeface="Calibri" pitchFamily="34" charset="-122"/>
                <a:cs typeface="Calibri" pitchFamily="34" charset="-120"/>
              </a:rPr>
              <a:t>T3, T4, T8</a:t>
            </a:r>
            <a:endParaRPr lang="en-US" sz="1000" dirty="0"/>
          </a:p>
        </p:txBody>
      </p:sp>
      <p:sp>
        <p:nvSpPr>
          <p:cNvPr id="22" name="Shape 20"/>
          <p:cNvSpPr/>
          <p:nvPr/>
        </p:nvSpPr>
        <p:spPr>
          <a:xfrm>
            <a:off x="5181600" y="3291840"/>
            <a:ext cx="3261360" cy="960120"/>
          </a:xfrm>
          <a:prstGeom prst="rect">
            <a:avLst/>
          </a:prstGeom>
          <a:solidFill>
            <a:srgbClr val="FFFFFF"/>
          </a:solidFill>
          <a:ln w="6350">
            <a:solidFill>
              <a:srgbClr val="E5E7EB"/>
            </a:solidFill>
            <a:prstDash val="solid"/>
          </a:ln>
        </p:spPr>
      </p:sp>
      <p:sp>
        <p:nvSpPr>
          <p:cNvPr id="23" name="Text 21"/>
          <p:cNvSpPr/>
          <p:nvPr/>
        </p:nvSpPr>
        <p:spPr>
          <a:xfrm>
            <a:off x="5181600" y="3291840"/>
            <a:ext cx="3261360" cy="960120"/>
          </a:xfrm>
          <a:prstGeom prst="rect">
            <a:avLst/>
          </a:prstGeom>
          <a:noFill/>
          <a:ln/>
        </p:spPr>
        <p:txBody>
          <a:bodyPr wrap="square" rtlCol="0" anchor="ctr"/>
          <a:lstStyle/>
          <a:p>
            <a:pPr algn="ctr" indent="0" marL="0">
              <a:buNone/>
            </a:pPr>
            <a:r>
              <a:rPr lang="en-US" sz="1100" dirty="0">
                <a:solidFill>
                  <a:srgbClr val="9CA3AF"/>
                </a:solidFill>
                <a:latin typeface="Calibri" pitchFamily="34" charset="0"/>
                <a:ea typeface="Calibri" pitchFamily="34" charset="-122"/>
                <a:cs typeface="Calibri" pitchFamily="34" charset="-120"/>
              </a:rPr>
              <a:t>—</a:t>
            </a:r>
            <a:endParaRPr lang="en-US" sz="1100" dirty="0"/>
          </a:p>
        </p:txBody>
      </p:sp>
      <p:sp>
        <p:nvSpPr>
          <p:cNvPr id="24" name="Shape 22"/>
          <p:cNvSpPr/>
          <p:nvPr/>
        </p:nvSpPr>
        <p:spPr>
          <a:xfrm>
            <a:off x="8442960" y="3291840"/>
            <a:ext cx="3261360" cy="960120"/>
          </a:xfrm>
          <a:prstGeom prst="rect">
            <a:avLst/>
          </a:prstGeom>
          <a:solidFill>
            <a:srgbClr val="FFFFFF"/>
          </a:solidFill>
          <a:ln w="6350">
            <a:solidFill>
              <a:srgbClr val="E5E7EB"/>
            </a:solidFill>
            <a:prstDash val="solid"/>
          </a:ln>
        </p:spPr>
      </p:sp>
      <p:sp>
        <p:nvSpPr>
          <p:cNvPr id="25" name="Text 23"/>
          <p:cNvSpPr/>
          <p:nvPr/>
        </p:nvSpPr>
        <p:spPr>
          <a:xfrm>
            <a:off x="8442960" y="3291840"/>
            <a:ext cx="3261360" cy="960120"/>
          </a:xfrm>
          <a:prstGeom prst="rect">
            <a:avLst/>
          </a:prstGeom>
          <a:noFill/>
          <a:ln/>
        </p:spPr>
        <p:txBody>
          <a:bodyPr wrap="square" rtlCol="0" anchor="ctr"/>
          <a:lstStyle/>
          <a:p>
            <a:pPr algn="ctr" indent="0" marL="0">
              <a:buNone/>
            </a:pPr>
            <a:r>
              <a:rPr lang="en-US" sz="1100" dirty="0">
                <a:solidFill>
                  <a:srgbClr val="9CA3AF"/>
                </a:solidFill>
                <a:latin typeface="Calibri" pitchFamily="34" charset="0"/>
                <a:ea typeface="Calibri" pitchFamily="34" charset="-122"/>
                <a:cs typeface="Calibri" pitchFamily="34" charset="-120"/>
              </a:rPr>
              <a:t>—</a:t>
            </a:r>
            <a:endParaRPr lang="en-US" sz="1100" dirty="0"/>
          </a:p>
        </p:txBody>
      </p:sp>
      <p:sp>
        <p:nvSpPr>
          <p:cNvPr id="26" name="Shape 24"/>
          <p:cNvSpPr/>
          <p:nvPr/>
        </p:nvSpPr>
        <p:spPr>
          <a:xfrm>
            <a:off x="457200" y="4251960"/>
            <a:ext cx="1463040" cy="960120"/>
          </a:xfrm>
          <a:prstGeom prst="rect">
            <a:avLst/>
          </a:prstGeom>
          <a:solidFill>
            <a:srgbClr val="FEF7E8"/>
          </a:solidFill>
          <a:ln w="6350">
            <a:solidFill>
              <a:srgbClr val="E5E7EB"/>
            </a:solidFill>
            <a:prstDash val="solid"/>
          </a:ln>
        </p:spPr>
      </p:sp>
      <p:sp>
        <p:nvSpPr>
          <p:cNvPr id="27" name="Text 25"/>
          <p:cNvSpPr/>
          <p:nvPr/>
        </p:nvSpPr>
        <p:spPr>
          <a:xfrm>
            <a:off x="457200" y="4251960"/>
            <a:ext cx="1463040" cy="960120"/>
          </a:xfrm>
          <a:prstGeom prst="rect">
            <a:avLst/>
          </a:prstGeom>
          <a:noFill/>
          <a:ln/>
        </p:spPr>
        <p:txBody>
          <a:bodyPr wrap="square" rtlCol="0" anchor="ctr"/>
          <a:lstStyle/>
          <a:p>
            <a:pPr algn="ctr" indent="0" marL="0">
              <a:buNone/>
            </a:pPr>
            <a:r>
              <a:rPr lang="en-US" sz="1000" b="1" spc="200" kern="0" dirty="0">
                <a:solidFill>
                  <a:srgbClr val="D4870E"/>
                </a:solidFill>
                <a:latin typeface="Calibri" pitchFamily="34" charset="0"/>
                <a:ea typeface="Calibri" pitchFamily="34" charset="-122"/>
                <a:cs typeface="Calibri" pitchFamily="34" charset="-120"/>
              </a:rPr>
              <a:t>MEDIUM</a:t>
            </a:r>
            <a:endParaRPr lang="en-US" sz="1000" dirty="0"/>
          </a:p>
        </p:txBody>
      </p:sp>
      <p:sp>
        <p:nvSpPr>
          <p:cNvPr id="28" name="Shape 26"/>
          <p:cNvSpPr/>
          <p:nvPr/>
        </p:nvSpPr>
        <p:spPr>
          <a:xfrm>
            <a:off x="1920240" y="4251960"/>
            <a:ext cx="3261360" cy="960120"/>
          </a:xfrm>
          <a:prstGeom prst="rect">
            <a:avLst/>
          </a:prstGeom>
          <a:solidFill>
            <a:srgbClr val="FEF7E8"/>
          </a:solidFill>
          <a:ln w="6350">
            <a:solidFill>
              <a:srgbClr val="E5E7EB"/>
            </a:solidFill>
            <a:prstDash val="solid"/>
          </a:ln>
        </p:spPr>
      </p:sp>
      <p:sp>
        <p:nvSpPr>
          <p:cNvPr id="29" name="Text 27"/>
          <p:cNvSpPr/>
          <p:nvPr/>
        </p:nvSpPr>
        <p:spPr>
          <a:xfrm>
            <a:off x="2057400" y="4251960"/>
            <a:ext cx="2987040" cy="960120"/>
          </a:xfrm>
          <a:prstGeom prst="rect">
            <a:avLst/>
          </a:prstGeom>
          <a:noFill/>
          <a:ln/>
        </p:spPr>
        <p:txBody>
          <a:bodyPr wrap="square" rtlCol="0" anchor="ctr"/>
          <a:lstStyle/>
          <a:p>
            <a:pPr algn="ctr" indent="0" marL="0">
              <a:buNone/>
            </a:pPr>
            <a:r>
              <a:rPr lang="en-US" sz="1000" dirty="0">
                <a:solidFill>
                  <a:srgbClr val="0F1B2D"/>
                </a:solidFill>
                <a:latin typeface="Calibri" pitchFamily="34" charset="0"/>
                <a:ea typeface="Calibri" pitchFamily="34" charset="-122"/>
                <a:cs typeface="Calibri" pitchFamily="34" charset="-120"/>
              </a:rPr>
              <a:t>T5, T7</a:t>
            </a:r>
            <a:endParaRPr lang="en-US" sz="1000" dirty="0"/>
          </a:p>
        </p:txBody>
      </p:sp>
      <p:sp>
        <p:nvSpPr>
          <p:cNvPr id="30" name="Shape 28"/>
          <p:cNvSpPr/>
          <p:nvPr/>
        </p:nvSpPr>
        <p:spPr>
          <a:xfrm>
            <a:off x="5181600" y="4251960"/>
            <a:ext cx="3261360" cy="960120"/>
          </a:xfrm>
          <a:prstGeom prst="rect">
            <a:avLst/>
          </a:prstGeom>
          <a:solidFill>
            <a:srgbClr val="FEF7E8"/>
          </a:solidFill>
          <a:ln w="6350">
            <a:solidFill>
              <a:srgbClr val="E5E7EB"/>
            </a:solidFill>
            <a:prstDash val="solid"/>
          </a:ln>
        </p:spPr>
      </p:sp>
      <p:sp>
        <p:nvSpPr>
          <p:cNvPr id="31" name="Text 29"/>
          <p:cNvSpPr/>
          <p:nvPr/>
        </p:nvSpPr>
        <p:spPr>
          <a:xfrm>
            <a:off x="5318760" y="4251960"/>
            <a:ext cx="2987040" cy="960120"/>
          </a:xfrm>
          <a:prstGeom prst="rect">
            <a:avLst/>
          </a:prstGeom>
          <a:noFill/>
          <a:ln/>
        </p:spPr>
        <p:txBody>
          <a:bodyPr wrap="square" rtlCol="0" anchor="ctr"/>
          <a:lstStyle/>
          <a:p>
            <a:pPr algn="ctr" indent="0" marL="0">
              <a:buNone/>
            </a:pPr>
            <a:r>
              <a:rPr lang="en-US" sz="1000" dirty="0">
                <a:solidFill>
                  <a:srgbClr val="0F1B2D"/>
                </a:solidFill>
                <a:latin typeface="Calibri" pitchFamily="34" charset="0"/>
                <a:ea typeface="Calibri" pitchFamily="34" charset="-122"/>
                <a:cs typeface="Calibri" pitchFamily="34" charset="-120"/>
              </a:rPr>
              <a:t>T6</a:t>
            </a:r>
            <a:endParaRPr lang="en-US" sz="1000" dirty="0"/>
          </a:p>
        </p:txBody>
      </p:sp>
      <p:sp>
        <p:nvSpPr>
          <p:cNvPr id="32" name="Shape 30"/>
          <p:cNvSpPr/>
          <p:nvPr/>
        </p:nvSpPr>
        <p:spPr>
          <a:xfrm>
            <a:off x="8442960" y="4251960"/>
            <a:ext cx="3261360" cy="960120"/>
          </a:xfrm>
          <a:prstGeom prst="rect">
            <a:avLst/>
          </a:prstGeom>
          <a:solidFill>
            <a:srgbClr val="FFFFFF"/>
          </a:solidFill>
          <a:ln w="6350">
            <a:solidFill>
              <a:srgbClr val="E5E7EB"/>
            </a:solidFill>
            <a:prstDash val="solid"/>
          </a:ln>
        </p:spPr>
      </p:sp>
      <p:sp>
        <p:nvSpPr>
          <p:cNvPr id="33" name="Text 31"/>
          <p:cNvSpPr/>
          <p:nvPr/>
        </p:nvSpPr>
        <p:spPr>
          <a:xfrm>
            <a:off x="8442960" y="4251960"/>
            <a:ext cx="3261360" cy="960120"/>
          </a:xfrm>
          <a:prstGeom prst="rect">
            <a:avLst/>
          </a:prstGeom>
          <a:noFill/>
          <a:ln/>
        </p:spPr>
        <p:txBody>
          <a:bodyPr wrap="square" rtlCol="0" anchor="ctr"/>
          <a:lstStyle/>
          <a:p>
            <a:pPr algn="ctr" indent="0" marL="0">
              <a:buNone/>
            </a:pPr>
            <a:r>
              <a:rPr lang="en-US" sz="1100" dirty="0">
                <a:solidFill>
                  <a:srgbClr val="9CA3AF"/>
                </a:solidFill>
                <a:latin typeface="Calibri" pitchFamily="34" charset="0"/>
                <a:ea typeface="Calibri" pitchFamily="34" charset="-122"/>
                <a:cs typeface="Calibri" pitchFamily="34" charset="-120"/>
              </a:rPr>
              <a:t>—</a:t>
            </a:r>
            <a:endParaRPr lang="en-US" sz="1100" dirty="0"/>
          </a:p>
        </p:txBody>
      </p:sp>
      <p:sp>
        <p:nvSpPr>
          <p:cNvPr id="34" name="Shape 32"/>
          <p:cNvSpPr/>
          <p:nvPr/>
        </p:nvSpPr>
        <p:spPr>
          <a:xfrm>
            <a:off x="457200" y="5212080"/>
            <a:ext cx="1463040" cy="960120"/>
          </a:xfrm>
          <a:prstGeom prst="rect">
            <a:avLst/>
          </a:prstGeom>
          <a:solidFill>
            <a:srgbClr val="F1F3F5"/>
          </a:solidFill>
          <a:ln w="6350">
            <a:solidFill>
              <a:srgbClr val="E5E7EB"/>
            </a:solidFill>
            <a:prstDash val="solid"/>
          </a:ln>
        </p:spPr>
      </p:sp>
      <p:sp>
        <p:nvSpPr>
          <p:cNvPr id="35" name="Text 33"/>
          <p:cNvSpPr/>
          <p:nvPr/>
        </p:nvSpPr>
        <p:spPr>
          <a:xfrm>
            <a:off x="457200" y="5212080"/>
            <a:ext cx="1463040" cy="960120"/>
          </a:xfrm>
          <a:prstGeom prst="rect">
            <a:avLst/>
          </a:prstGeom>
          <a:noFill/>
          <a:ln/>
        </p:spPr>
        <p:txBody>
          <a:bodyPr wrap="square" rtlCol="0" anchor="ctr"/>
          <a:lstStyle/>
          <a:p>
            <a:pPr algn="ctr" indent="0" marL="0">
              <a:buNone/>
            </a:pPr>
            <a:r>
              <a:rPr lang="en-US" sz="1000" b="1" spc="200" kern="0" dirty="0">
                <a:solidFill>
                  <a:srgbClr val="6B7280"/>
                </a:solidFill>
                <a:latin typeface="Calibri" pitchFamily="34" charset="0"/>
                <a:ea typeface="Calibri" pitchFamily="34" charset="-122"/>
                <a:cs typeface="Calibri" pitchFamily="34" charset="-120"/>
              </a:rPr>
              <a:t>LOW</a:t>
            </a:r>
            <a:endParaRPr lang="en-US" sz="1000" dirty="0"/>
          </a:p>
        </p:txBody>
      </p:sp>
      <p:sp>
        <p:nvSpPr>
          <p:cNvPr id="36" name="Shape 34"/>
          <p:cNvSpPr/>
          <p:nvPr/>
        </p:nvSpPr>
        <p:spPr>
          <a:xfrm>
            <a:off x="1920240" y="5212080"/>
            <a:ext cx="3261360" cy="960120"/>
          </a:xfrm>
          <a:prstGeom prst="rect">
            <a:avLst/>
          </a:prstGeom>
          <a:solidFill>
            <a:srgbClr val="FFFFFF"/>
          </a:solidFill>
          <a:ln w="6350">
            <a:solidFill>
              <a:srgbClr val="E5E7EB"/>
            </a:solidFill>
            <a:prstDash val="solid"/>
          </a:ln>
        </p:spPr>
      </p:sp>
      <p:sp>
        <p:nvSpPr>
          <p:cNvPr id="37" name="Text 35"/>
          <p:cNvSpPr/>
          <p:nvPr/>
        </p:nvSpPr>
        <p:spPr>
          <a:xfrm>
            <a:off x="1920240" y="5212080"/>
            <a:ext cx="3261360" cy="960120"/>
          </a:xfrm>
          <a:prstGeom prst="rect">
            <a:avLst/>
          </a:prstGeom>
          <a:noFill/>
          <a:ln/>
        </p:spPr>
        <p:txBody>
          <a:bodyPr wrap="square" rtlCol="0" anchor="ctr"/>
          <a:lstStyle/>
          <a:p>
            <a:pPr algn="ctr" indent="0" marL="0">
              <a:buNone/>
            </a:pPr>
            <a:r>
              <a:rPr lang="en-US" sz="1100" dirty="0">
                <a:solidFill>
                  <a:srgbClr val="9CA3AF"/>
                </a:solidFill>
                <a:latin typeface="Calibri" pitchFamily="34" charset="0"/>
                <a:ea typeface="Calibri" pitchFamily="34" charset="-122"/>
                <a:cs typeface="Calibri" pitchFamily="34" charset="-120"/>
              </a:rPr>
              <a:t>—</a:t>
            </a:r>
            <a:endParaRPr lang="en-US" sz="1100" dirty="0"/>
          </a:p>
        </p:txBody>
      </p:sp>
      <p:sp>
        <p:nvSpPr>
          <p:cNvPr id="38" name="Shape 36"/>
          <p:cNvSpPr/>
          <p:nvPr/>
        </p:nvSpPr>
        <p:spPr>
          <a:xfrm>
            <a:off x="5181600" y="5212080"/>
            <a:ext cx="3261360" cy="960120"/>
          </a:xfrm>
          <a:prstGeom prst="rect">
            <a:avLst/>
          </a:prstGeom>
          <a:solidFill>
            <a:srgbClr val="F8F9FA"/>
          </a:solidFill>
          <a:ln w="6350">
            <a:solidFill>
              <a:srgbClr val="E5E7EB"/>
            </a:solidFill>
            <a:prstDash val="solid"/>
          </a:ln>
        </p:spPr>
      </p:sp>
      <p:sp>
        <p:nvSpPr>
          <p:cNvPr id="39" name="Text 37"/>
          <p:cNvSpPr/>
          <p:nvPr/>
        </p:nvSpPr>
        <p:spPr>
          <a:xfrm>
            <a:off x="5318760" y="5212080"/>
            <a:ext cx="2987040" cy="960120"/>
          </a:xfrm>
          <a:prstGeom prst="rect">
            <a:avLst/>
          </a:prstGeom>
          <a:noFill/>
          <a:ln/>
        </p:spPr>
        <p:txBody>
          <a:bodyPr wrap="square" rtlCol="0" anchor="ctr"/>
          <a:lstStyle/>
          <a:p>
            <a:pPr algn="ctr" indent="0" marL="0">
              <a:buNone/>
            </a:pPr>
            <a:r>
              <a:rPr lang="en-US" sz="1000" dirty="0">
                <a:solidFill>
                  <a:srgbClr val="0F1B2D"/>
                </a:solidFill>
                <a:latin typeface="Calibri" pitchFamily="34" charset="0"/>
                <a:ea typeface="Calibri" pitchFamily="34" charset="-122"/>
                <a:cs typeface="Calibri" pitchFamily="34" charset="-120"/>
              </a:rPr>
              <a:t>T2</a:t>
            </a:r>
            <a:endParaRPr lang="en-US" sz="1000" dirty="0"/>
          </a:p>
        </p:txBody>
      </p:sp>
      <p:sp>
        <p:nvSpPr>
          <p:cNvPr id="40" name="Shape 38"/>
          <p:cNvSpPr/>
          <p:nvPr/>
        </p:nvSpPr>
        <p:spPr>
          <a:xfrm>
            <a:off x="8442960" y="5212080"/>
            <a:ext cx="3261360" cy="960120"/>
          </a:xfrm>
          <a:prstGeom prst="rect">
            <a:avLst/>
          </a:prstGeom>
          <a:solidFill>
            <a:srgbClr val="F8F9FA"/>
          </a:solidFill>
          <a:ln w="6350">
            <a:solidFill>
              <a:srgbClr val="E5E7EB"/>
            </a:solidFill>
            <a:prstDash val="solid"/>
          </a:ln>
        </p:spPr>
      </p:sp>
      <p:sp>
        <p:nvSpPr>
          <p:cNvPr id="41" name="Text 39"/>
          <p:cNvSpPr/>
          <p:nvPr/>
        </p:nvSpPr>
        <p:spPr>
          <a:xfrm>
            <a:off x="8580120" y="5212080"/>
            <a:ext cx="2987040" cy="960120"/>
          </a:xfrm>
          <a:prstGeom prst="rect">
            <a:avLst/>
          </a:prstGeom>
          <a:noFill/>
          <a:ln/>
        </p:spPr>
        <p:txBody>
          <a:bodyPr wrap="square" rtlCol="0" anchor="ctr"/>
          <a:lstStyle/>
          <a:p>
            <a:pPr algn="ctr" indent="0" marL="0">
              <a:buNone/>
            </a:pPr>
            <a:r>
              <a:rPr lang="en-US" sz="1000" dirty="0">
                <a:solidFill>
                  <a:srgbClr val="0F1B2D"/>
                </a:solidFill>
                <a:latin typeface="Calibri" pitchFamily="34" charset="0"/>
                <a:ea typeface="Calibri" pitchFamily="34" charset="-122"/>
                <a:cs typeface="Calibri" pitchFamily="34" charset="-120"/>
              </a:rPr>
              <a:t>T1</a:t>
            </a:r>
            <a:endParaRPr lang="en-US" sz="1000" dirty="0"/>
          </a:p>
        </p:txBody>
      </p:sp>
      <p:sp>
        <p:nvSpPr>
          <p:cNvPr id="42" name="Text 40"/>
          <p:cNvSpPr/>
          <p:nvPr/>
        </p:nvSpPr>
        <p:spPr>
          <a:xfrm>
            <a:off x="457200" y="6035040"/>
            <a:ext cx="11247120" cy="274320"/>
          </a:xfrm>
          <a:prstGeom prst="rect">
            <a:avLst/>
          </a:prstGeom>
          <a:noFill/>
          <a:ln/>
        </p:spPr>
        <p:txBody>
          <a:bodyPr wrap="square" rtlCol="0" anchor="ctr"/>
          <a:lstStyle/>
          <a:p>
            <a:pPr indent="0" marL="0">
              <a:buNone/>
            </a:pPr>
            <a:r>
              <a:rPr lang="en-US" sz="1100" i="1" dirty="0">
                <a:solidFill>
                  <a:srgbClr val="374151"/>
                </a:solidFill>
                <a:latin typeface="Calibri" pitchFamily="34" charset="0"/>
                <a:ea typeface="Calibri" pitchFamily="34" charset="-122"/>
                <a:cs typeface="Calibri" pitchFamily="34" charset="-120"/>
              </a:rPr>
              <a:t>3 threats rated HIGH or CRITICAL.  5 on an imminent (0–12 month) time horizon.</a:t>
            </a:r>
            <a:endParaRPr lang="en-US" sz="1100" dirty="0"/>
          </a:p>
        </p:txBody>
      </p:sp>
      <p:sp>
        <p:nvSpPr>
          <p:cNvPr id="43" name="Text 41"/>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44" name="Text 42"/>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OPPORTUNITIES</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Where AI creates advantage we can act on</a:t>
            </a:r>
            <a:endParaRPr lang="en-US" sz="3200" dirty="0"/>
          </a:p>
        </p:txBody>
      </p:sp>
      <p:sp>
        <p:nvSpPr>
          <p:cNvPr id="4" name="Text 2"/>
          <p:cNvSpPr/>
          <p:nvPr/>
        </p:nvSpPr>
        <p:spPr>
          <a:xfrm>
            <a:off x="457200" y="1600200"/>
            <a:ext cx="11247120" cy="36576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8 opportunities identified. The 3 HIGH-impact moves are the ones that convert directly into recovered margin or premium positioning.</a:t>
            </a:r>
            <a:endParaRPr lang="en-US" sz="1150" dirty="0"/>
          </a:p>
        </p:txBody>
      </p:sp>
      <p:sp>
        <p:nvSpPr>
          <p:cNvPr id="5" name="Shape 3"/>
          <p:cNvSpPr/>
          <p:nvPr/>
        </p:nvSpPr>
        <p:spPr>
          <a:xfrm>
            <a:off x="457200" y="2194560"/>
            <a:ext cx="3627120" cy="2651760"/>
          </a:xfrm>
          <a:prstGeom prst="rect">
            <a:avLst/>
          </a:prstGeom>
          <a:solidFill>
            <a:srgbClr val="FFFFFF"/>
          </a:solidFill>
          <a:ln w="12700">
            <a:solidFill>
              <a:srgbClr val="1792D5"/>
            </a:solidFill>
            <a:prstDash val="solid"/>
          </a:ln>
        </p:spPr>
      </p:sp>
      <p:sp>
        <p:nvSpPr>
          <p:cNvPr id="6" name="Shape 4"/>
          <p:cNvSpPr/>
          <p:nvPr/>
        </p:nvSpPr>
        <p:spPr>
          <a:xfrm>
            <a:off x="640080" y="2423160"/>
            <a:ext cx="1097280" cy="274320"/>
          </a:xfrm>
          <a:prstGeom prst="rect">
            <a:avLst/>
          </a:prstGeom>
          <a:solidFill>
            <a:srgbClr val="EBF4FD"/>
          </a:solidFill>
          <a:ln/>
        </p:spPr>
      </p:sp>
      <p:sp>
        <p:nvSpPr>
          <p:cNvPr id="7" name="Text 5"/>
          <p:cNvSpPr/>
          <p:nvPr/>
        </p:nvSpPr>
        <p:spPr>
          <a:xfrm>
            <a:off x="640080" y="2423160"/>
            <a:ext cx="1097280" cy="274320"/>
          </a:xfrm>
          <a:prstGeom prst="rect">
            <a:avLst/>
          </a:prstGeom>
          <a:noFill/>
          <a:ln/>
        </p:spPr>
        <p:txBody>
          <a:bodyPr wrap="square" rtlCol="0" anchor="ctr"/>
          <a:lstStyle/>
          <a:p>
            <a:pPr algn="ctr" indent="0" marL="0">
              <a:buNone/>
            </a:pPr>
            <a:r>
              <a:rPr lang="en-US" sz="900" b="1" spc="100" kern="0" dirty="0">
                <a:solidFill>
                  <a:srgbClr val="1792D5"/>
                </a:solidFill>
                <a:latin typeface="Calibri" pitchFamily="34" charset="0"/>
                <a:ea typeface="Calibri" pitchFamily="34" charset="-122"/>
                <a:cs typeface="Calibri" pitchFamily="34" charset="-120"/>
              </a:rPr>
              <a:t>HIGH IMPACT</a:t>
            </a:r>
            <a:endParaRPr lang="en-US" sz="900" dirty="0"/>
          </a:p>
        </p:txBody>
      </p:sp>
      <p:sp>
        <p:nvSpPr>
          <p:cNvPr id="8" name="Text 6"/>
          <p:cNvSpPr/>
          <p:nvPr/>
        </p:nvSpPr>
        <p:spPr>
          <a:xfrm>
            <a:off x="1828800" y="2423160"/>
            <a:ext cx="914400" cy="27432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O2</a:t>
            </a:r>
            <a:endParaRPr lang="en-US" sz="1100" dirty="0"/>
          </a:p>
        </p:txBody>
      </p:sp>
      <p:sp>
        <p:nvSpPr>
          <p:cNvPr id="9" name="Text 7"/>
          <p:cNvSpPr/>
          <p:nvPr/>
        </p:nvSpPr>
        <p:spPr>
          <a:xfrm>
            <a:off x="640080" y="2880360"/>
            <a:ext cx="3261360" cy="1280160"/>
          </a:xfrm>
          <a:prstGeom prst="rect">
            <a:avLst/>
          </a:prstGeom>
          <a:noFill/>
          <a:ln/>
        </p:spPr>
        <p:txBody>
          <a:bodyPr wrap="square" rtlCol="0" anchor="ctr"/>
          <a:lstStyle/>
          <a:p>
            <a:pPr indent="0" marL="0">
              <a:buNone/>
            </a:pPr>
            <a:r>
              <a:rPr lang="en-US" sz="1300" dirty="0">
                <a:solidFill>
                  <a:srgbClr val="0F1B2D"/>
                </a:solidFill>
                <a:latin typeface="Georgia" pitchFamily="34" charset="0"/>
                <a:ea typeface="Georgia" pitchFamily="34" charset="-122"/>
                <a:cs typeface="Georgia" pitchFamily="34" charset="-120"/>
              </a:rPr>
              <a:t>AI-powered workflow automation freeing 15-20 hours weekly</a:t>
            </a:r>
            <a:endParaRPr lang="en-US" sz="1300" dirty="0"/>
          </a:p>
        </p:txBody>
      </p:sp>
      <p:sp>
        <p:nvSpPr>
          <p:cNvPr id="10" name="Text 8"/>
          <p:cNvSpPr/>
          <p:nvPr/>
        </p:nvSpPr>
        <p:spPr>
          <a:xfrm>
            <a:off x="640080" y="4206240"/>
            <a:ext cx="3261360" cy="457200"/>
          </a:xfrm>
          <a:prstGeom prst="rect">
            <a:avLst/>
          </a:prstGeom>
          <a:noFill/>
          <a:ln/>
        </p:spPr>
        <p:txBody>
          <a:bodyPr wrap="square" rtlCol="0" anchor="ctr"/>
          <a:lstStyle/>
          <a:p>
            <a:pPr indent="0" marL="0">
              <a:buNone/>
            </a:pPr>
            <a:r>
              <a:rPr lang="en-US" sz="1400" dirty="0">
                <a:solidFill>
                  <a:srgbClr val="1792D5"/>
                </a:solidFill>
                <a:latin typeface="Georgia" pitchFamily="34" charset="0"/>
                <a:ea typeface="Georgia" pitchFamily="34" charset="-122"/>
                <a:cs typeface="Georgia" pitchFamily="34" charset="-120"/>
              </a:rPr>
              <a:t>A$150K-200K</a:t>
            </a:r>
            <a:endParaRPr lang="en-US" sz="1400" dirty="0"/>
          </a:p>
        </p:txBody>
      </p:sp>
      <p:sp>
        <p:nvSpPr>
          <p:cNvPr id="11" name="Shape 9"/>
          <p:cNvSpPr/>
          <p:nvPr/>
        </p:nvSpPr>
        <p:spPr>
          <a:xfrm>
            <a:off x="4267200" y="2194560"/>
            <a:ext cx="3627120" cy="2651760"/>
          </a:xfrm>
          <a:prstGeom prst="rect">
            <a:avLst/>
          </a:prstGeom>
          <a:solidFill>
            <a:srgbClr val="FFFFFF"/>
          </a:solidFill>
          <a:ln w="12700">
            <a:solidFill>
              <a:srgbClr val="1792D5"/>
            </a:solidFill>
            <a:prstDash val="solid"/>
          </a:ln>
        </p:spPr>
      </p:sp>
      <p:sp>
        <p:nvSpPr>
          <p:cNvPr id="12" name="Shape 10"/>
          <p:cNvSpPr/>
          <p:nvPr/>
        </p:nvSpPr>
        <p:spPr>
          <a:xfrm>
            <a:off x="4450080" y="2423160"/>
            <a:ext cx="1097280" cy="274320"/>
          </a:xfrm>
          <a:prstGeom prst="rect">
            <a:avLst/>
          </a:prstGeom>
          <a:solidFill>
            <a:srgbClr val="EBF4FD"/>
          </a:solidFill>
          <a:ln/>
        </p:spPr>
      </p:sp>
      <p:sp>
        <p:nvSpPr>
          <p:cNvPr id="13" name="Text 11"/>
          <p:cNvSpPr/>
          <p:nvPr/>
        </p:nvSpPr>
        <p:spPr>
          <a:xfrm>
            <a:off x="4450080" y="2423160"/>
            <a:ext cx="1097280" cy="274320"/>
          </a:xfrm>
          <a:prstGeom prst="rect">
            <a:avLst/>
          </a:prstGeom>
          <a:noFill/>
          <a:ln/>
        </p:spPr>
        <p:txBody>
          <a:bodyPr wrap="square" rtlCol="0" anchor="ctr"/>
          <a:lstStyle/>
          <a:p>
            <a:pPr algn="ctr" indent="0" marL="0">
              <a:buNone/>
            </a:pPr>
            <a:r>
              <a:rPr lang="en-US" sz="900" b="1" spc="100" kern="0" dirty="0">
                <a:solidFill>
                  <a:srgbClr val="1792D5"/>
                </a:solidFill>
                <a:latin typeface="Calibri" pitchFamily="34" charset="0"/>
                <a:ea typeface="Calibri" pitchFamily="34" charset="-122"/>
                <a:cs typeface="Calibri" pitchFamily="34" charset="-120"/>
              </a:rPr>
              <a:t>HIGH IMPACT</a:t>
            </a:r>
            <a:endParaRPr lang="en-US" sz="900" dirty="0"/>
          </a:p>
        </p:txBody>
      </p:sp>
      <p:sp>
        <p:nvSpPr>
          <p:cNvPr id="14" name="Text 12"/>
          <p:cNvSpPr/>
          <p:nvPr/>
        </p:nvSpPr>
        <p:spPr>
          <a:xfrm>
            <a:off x="5638800" y="2423160"/>
            <a:ext cx="914400" cy="27432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O3</a:t>
            </a:r>
            <a:endParaRPr lang="en-US" sz="1100" dirty="0"/>
          </a:p>
        </p:txBody>
      </p:sp>
      <p:sp>
        <p:nvSpPr>
          <p:cNvPr id="15" name="Text 13"/>
          <p:cNvSpPr/>
          <p:nvPr/>
        </p:nvSpPr>
        <p:spPr>
          <a:xfrm>
            <a:off x="4450080" y="2880360"/>
            <a:ext cx="3261360" cy="1280160"/>
          </a:xfrm>
          <a:prstGeom prst="rect">
            <a:avLst/>
          </a:prstGeom>
          <a:noFill/>
          <a:ln/>
        </p:spPr>
        <p:txBody>
          <a:bodyPr wrap="square" rtlCol="0" anchor="ctr"/>
          <a:lstStyle/>
          <a:p>
            <a:pPr indent="0" marL="0">
              <a:buNone/>
            </a:pPr>
            <a:r>
              <a:rPr lang="en-US" sz="1300" dirty="0">
                <a:solidFill>
                  <a:srgbClr val="0F1B2D"/>
                </a:solidFill>
                <a:latin typeface="Georgia" pitchFamily="34" charset="0"/>
                <a:ea typeface="Georgia" pitchFamily="34" charset="-122"/>
                <a:cs typeface="Georgia" pitchFamily="34" charset="-120"/>
              </a:rPr>
              <a:t>Reposition as AI-augmented advisory strategists commanding premium</a:t>
            </a:r>
            <a:endParaRPr lang="en-US" sz="1300" dirty="0"/>
          </a:p>
        </p:txBody>
      </p:sp>
      <p:sp>
        <p:nvSpPr>
          <p:cNvPr id="16" name="Text 14"/>
          <p:cNvSpPr/>
          <p:nvPr/>
        </p:nvSpPr>
        <p:spPr>
          <a:xfrm>
            <a:off x="4450080" y="4206240"/>
            <a:ext cx="3261360" cy="457200"/>
          </a:xfrm>
          <a:prstGeom prst="rect">
            <a:avLst/>
          </a:prstGeom>
          <a:noFill/>
          <a:ln/>
        </p:spPr>
        <p:txBody>
          <a:bodyPr wrap="square" rtlCol="0" anchor="ctr"/>
          <a:lstStyle/>
          <a:p>
            <a:pPr indent="0" marL="0">
              <a:buNone/>
            </a:pPr>
            <a:r>
              <a:rPr lang="en-US" sz="1400" dirty="0">
                <a:solidFill>
                  <a:srgbClr val="1792D5"/>
                </a:solidFill>
                <a:latin typeface="Georgia" pitchFamily="34" charset="0"/>
                <a:ea typeface="Georgia" pitchFamily="34" charset="-122"/>
                <a:cs typeface="Georgia" pitchFamily="34" charset="-120"/>
              </a:rPr>
              <a:t>A$300K-500K</a:t>
            </a:r>
            <a:endParaRPr lang="en-US" sz="1400" dirty="0"/>
          </a:p>
        </p:txBody>
      </p:sp>
      <p:sp>
        <p:nvSpPr>
          <p:cNvPr id="17" name="Shape 15"/>
          <p:cNvSpPr/>
          <p:nvPr/>
        </p:nvSpPr>
        <p:spPr>
          <a:xfrm>
            <a:off x="8077200" y="2194560"/>
            <a:ext cx="3627120" cy="2651760"/>
          </a:xfrm>
          <a:prstGeom prst="rect">
            <a:avLst/>
          </a:prstGeom>
          <a:solidFill>
            <a:srgbClr val="FFFFFF"/>
          </a:solidFill>
          <a:ln w="12700">
            <a:solidFill>
              <a:srgbClr val="1792D5"/>
            </a:solidFill>
            <a:prstDash val="solid"/>
          </a:ln>
        </p:spPr>
      </p:sp>
      <p:sp>
        <p:nvSpPr>
          <p:cNvPr id="18" name="Shape 16"/>
          <p:cNvSpPr/>
          <p:nvPr/>
        </p:nvSpPr>
        <p:spPr>
          <a:xfrm>
            <a:off x="8260080" y="2423160"/>
            <a:ext cx="1097280" cy="274320"/>
          </a:xfrm>
          <a:prstGeom prst="rect">
            <a:avLst/>
          </a:prstGeom>
          <a:solidFill>
            <a:srgbClr val="EBF4FD"/>
          </a:solidFill>
          <a:ln/>
        </p:spPr>
      </p:sp>
      <p:sp>
        <p:nvSpPr>
          <p:cNvPr id="19" name="Text 17"/>
          <p:cNvSpPr/>
          <p:nvPr/>
        </p:nvSpPr>
        <p:spPr>
          <a:xfrm>
            <a:off x="8260080" y="2423160"/>
            <a:ext cx="1097280" cy="274320"/>
          </a:xfrm>
          <a:prstGeom prst="rect">
            <a:avLst/>
          </a:prstGeom>
          <a:noFill/>
          <a:ln/>
        </p:spPr>
        <p:txBody>
          <a:bodyPr wrap="square" rtlCol="0" anchor="ctr"/>
          <a:lstStyle/>
          <a:p>
            <a:pPr algn="ctr" indent="0" marL="0">
              <a:buNone/>
            </a:pPr>
            <a:r>
              <a:rPr lang="en-US" sz="900" b="1" spc="100" kern="0" dirty="0">
                <a:solidFill>
                  <a:srgbClr val="1792D5"/>
                </a:solidFill>
                <a:latin typeface="Calibri" pitchFamily="34" charset="0"/>
                <a:ea typeface="Calibri" pitchFamily="34" charset="-122"/>
                <a:cs typeface="Calibri" pitchFamily="34" charset="-120"/>
              </a:rPr>
              <a:t>HIGH IMPACT</a:t>
            </a:r>
            <a:endParaRPr lang="en-US" sz="900" dirty="0"/>
          </a:p>
        </p:txBody>
      </p:sp>
      <p:sp>
        <p:nvSpPr>
          <p:cNvPr id="20" name="Text 18"/>
          <p:cNvSpPr/>
          <p:nvPr/>
        </p:nvSpPr>
        <p:spPr>
          <a:xfrm>
            <a:off x="9448800" y="2423160"/>
            <a:ext cx="914400" cy="27432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O4</a:t>
            </a:r>
            <a:endParaRPr lang="en-US" sz="1100" dirty="0"/>
          </a:p>
        </p:txBody>
      </p:sp>
      <p:sp>
        <p:nvSpPr>
          <p:cNvPr id="21" name="Text 19"/>
          <p:cNvSpPr/>
          <p:nvPr/>
        </p:nvSpPr>
        <p:spPr>
          <a:xfrm>
            <a:off x="8260080" y="2880360"/>
            <a:ext cx="3261360" cy="1280160"/>
          </a:xfrm>
          <a:prstGeom prst="rect">
            <a:avLst/>
          </a:prstGeom>
          <a:noFill/>
          <a:ln/>
        </p:spPr>
        <p:txBody>
          <a:bodyPr wrap="square" rtlCol="0" anchor="ctr"/>
          <a:lstStyle/>
          <a:p>
            <a:pPr indent="0" marL="0">
              <a:buNone/>
            </a:pPr>
            <a:r>
              <a:rPr lang="en-US" sz="1300" dirty="0">
                <a:solidFill>
                  <a:srgbClr val="0F1B2D"/>
                </a:solidFill>
                <a:latin typeface="Georgia" pitchFamily="34" charset="0"/>
                <a:ea typeface="Georgia" pitchFamily="34" charset="-122"/>
                <a:cs typeface="Georgia" pitchFamily="34" charset="-120"/>
              </a:rPr>
              <a:t>Build proprietary AI delivery framework leveraging unique methodology</a:t>
            </a:r>
            <a:endParaRPr lang="en-US" sz="1300" dirty="0"/>
          </a:p>
        </p:txBody>
      </p:sp>
      <p:sp>
        <p:nvSpPr>
          <p:cNvPr id="22" name="Text 20"/>
          <p:cNvSpPr/>
          <p:nvPr/>
        </p:nvSpPr>
        <p:spPr>
          <a:xfrm>
            <a:off x="8260080" y="4206240"/>
            <a:ext cx="3261360" cy="457200"/>
          </a:xfrm>
          <a:prstGeom prst="rect">
            <a:avLst/>
          </a:prstGeom>
          <a:noFill/>
          <a:ln/>
        </p:spPr>
        <p:txBody>
          <a:bodyPr wrap="square" rtlCol="0" anchor="ctr"/>
          <a:lstStyle/>
          <a:p>
            <a:pPr indent="0" marL="0">
              <a:buNone/>
            </a:pPr>
            <a:r>
              <a:rPr lang="en-US" sz="1400" dirty="0">
                <a:solidFill>
                  <a:srgbClr val="1792D5"/>
                </a:solidFill>
                <a:latin typeface="Georgia" pitchFamily="34" charset="0"/>
                <a:ea typeface="Georgia" pitchFamily="34" charset="-122"/>
                <a:cs typeface="Georgia" pitchFamily="34" charset="-120"/>
              </a:rPr>
              <a:t>A$200K-300K</a:t>
            </a:r>
            <a:endParaRPr lang="en-US" sz="1400" dirty="0"/>
          </a:p>
        </p:txBody>
      </p:sp>
      <p:sp>
        <p:nvSpPr>
          <p:cNvPr id="23" name="Text 21"/>
          <p:cNvSpPr/>
          <p:nvPr/>
        </p:nvSpPr>
        <p:spPr>
          <a:xfrm>
            <a:off x="457200" y="5120640"/>
            <a:ext cx="10972800" cy="274320"/>
          </a:xfrm>
          <a:prstGeom prst="rect">
            <a:avLst/>
          </a:prstGeom>
          <a:noFill/>
          <a:ln/>
        </p:spPr>
        <p:txBody>
          <a:bodyPr wrap="square" rtlCol="0" anchor="ctr"/>
          <a:lstStyle/>
          <a:p>
            <a:pPr indent="0" marL="0">
              <a:buNone/>
            </a:pPr>
            <a:r>
              <a:rPr lang="en-US" sz="1000" b="1" spc="300" kern="0" dirty="0">
                <a:solidFill>
                  <a:srgbClr val="6B7280"/>
                </a:solidFill>
                <a:latin typeface="Calibri" pitchFamily="34" charset="0"/>
                <a:ea typeface="Calibri" pitchFamily="34" charset="-122"/>
                <a:cs typeface="Calibri" pitchFamily="34" charset="-120"/>
              </a:rPr>
              <a:t>ALSO IN PLAY</a:t>
            </a:r>
            <a:endParaRPr lang="en-US" sz="1000" dirty="0"/>
          </a:p>
        </p:txBody>
      </p:sp>
      <p:sp>
        <p:nvSpPr>
          <p:cNvPr id="24" name="Text 22"/>
          <p:cNvSpPr/>
          <p:nvPr/>
        </p:nvSpPr>
        <p:spPr>
          <a:xfrm>
            <a:off x="457200" y="5440680"/>
            <a:ext cx="11247120" cy="9144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O1 Access government co-funding for AI capability development     O5 AI training services creating new A$150K revenue stream     O6 Replace Salesforce with purpose-built AI coordination platform     O7 AI-enhanced brief interpretation reducing revision cycles     O8 Develop AI-powered client knowledge management service</a:t>
            </a:r>
            <a:endParaRPr lang="en-US" sz="1100" dirty="0"/>
          </a:p>
        </p:txBody>
      </p:sp>
      <p:sp>
        <p:nvSpPr>
          <p:cNvPr id="25" name="Text 23"/>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6" name="Text 24"/>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F1B2D"/>
        </a:solidFill>
      </p:bgPr>
    </p:bg>
    <p:spTree>
      <p:nvGrpSpPr>
        <p:cNvPr id="1" name=""/>
        <p:cNvGrpSpPr/>
        <p:nvPr/>
      </p:nvGrpSpPr>
      <p:grpSpPr>
        <a:xfrm>
          <a:off x="0" y="0"/>
          <a:ext cx="0" cy="0"/>
          <a:chOff x="0" y="0"/>
          <a:chExt cx="0" cy="0"/>
        </a:xfrm>
      </p:grpSpPr>
      <p:sp>
        <p:nvSpPr>
          <p:cNvPr id="2" name="Text 0"/>
          <p:cNvSpPr/>
          <p:nvPr/>
        </p:nvSpPr>
        <p:spPr>
          <a:xfrm>
            <a:off x="548640" y="457200"/>
            <a:ext cx="3657600" cy="365760"/>
          </a:xfrm>
          <a:prstGeom prst="rect">
            <a:avLst/>
          </a:prstGeom>
          <a:noFill/>
          <a:ln/>
        </p:spPr>
        <p:txBody>
          <a:bodyPr wrap="square"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my</a:t>
            </a:r>
            <a:pPr indent="0" marL="0">
              <a:buNone/>
            </a:pPr>
            <a:r>
              <a:rPr lang="en-US" sz="1600" b="1" dirty="0">
                <a:solidFill>
                  <a:srgbClr val="1792D5"/>
                </a:solidFill>
                <a:latin typeface="Georgia" pitchFamily="34" charset="0"/>
                <a:ea typeface="Georgia" pitchFamily="34" charset="-122"/>
                <a:cs typeface="Georgia" pitchFamily="34" charset="-120"/>
              </a:rPr>
              <a:t>AI</a:t>
            </a:r>
            <a:pPr indent="0" marL="0">
              <a:buNone/>
            </a:pPr>
            <a:r>
              <a:rPr lang="en-US" sz="1600" b="1" dirty="0">
                <a:solidFill>
                  <a:srgbClr val="FFFFFF"/>
                </a:solidFill>
                <a:latin typeface="Georgia" pitchFamily="34" charset="0"/>
                <a:ea typeface="Georgia" pitchFamily="34" charset="-122"/>
                <a:cs typeface="Georgia" pitchFamily="34" charset="-120"/>
              </a:rPr>
              <a:t>strategy</a:t>
            </a:r>
            <a:endParaRPr lang="en-US" sz="1600" dirty="0"/>
          </a:p>
        </p:txBody>
      </p:sp>
      <p:sp>
        <p:nvSpPr>
          <p:cNvPr id="3" name="Text 1"/>
          <p:cNvSpPr/>
          <p:nvPr/>
        </p:nvSpPr>
        <p:spPr>
          <a:xfrm>
            <a:off x="548640" y="2377440"/>
            <a:ext cx="10972800" cy="365760"/>
          </a:xfrm>
          <a:prstGeom prst="rect">
            <a:avLst/>
          </a:prstGeom>
          <a:noFill/>
          <a:ln/>
        </p:spPr>
        <p:txBody>
          <a:bodyPr wrap="square" rtlCol="0" anchor="ctr"/>
          <a:lstStyle/>
          <a:p>
            <a:pPr indent="0" marL="0">
              <a:buNone/>
            </a:pPr>
            <a:r>
              <a:rPr lang="en-US" sz="1400" b="1" spc="500" kern="0" dirty="0">
                <a:solidFill>
                  <a:srgbClr val="1792D5"/>
                </a:solidFill>
                <a:latin typeface="Calibri" pitchFamily="34" charset="0"/>
                <a:ea typeface="Calibri" pitchFamily="34" charset="-122"/>
                <a:cs typeface="Calibri" pitchFamily="34" charset="-120"/>
              </a:rPr>
              <a:t>SECTION 03</a:t>
            </a:r>
            <a:endParaRPr lang="en-US" sz="1400" dirty="0"/>
          </a:p>
        </p:txBody>
      </p:sp>
      <p:sp>
        <p:nvSpPr>
          <p:cNvPr id="4" name="Text 2"/>
          <p:cNvSpPr/>
          <p:nvPr/>
        </p:nvSpPr>
        <p:spPr>
          <a:xfrm>
            <a:off x="548640" y="2926080"/>
            <a:ext cx="10972800" cy="868680"/>
          </a:xfrm>
          <a:prstGeom prst="rect">
            <a:avLst/>
          </a:prstGeom>
          <a:noFill/>
          <a:ln/>
        </p:spPr>
        <p:txBody>
          <a:bodyPr wrap="square" rtlCol="0" anchor="ctr"/>
          <a:lstStyle/>
          <a:p>
            <a:pPr indent="0" marL="0">
              <a:buNone/>
            </a:pPr>
            <a:r>
              <a:rPr lang="en-US" sz="5600" dirty="0">
                <a:solidFill>
                  <a:srgbClr val="FFFFFF"/>
                </a:solidFill>
                <a:latin typeface="Georgia" pitchFamily="34" charset="0"/>
                <a:ea typeface="Georgia" pitchFamily="34" charset="-122"/>
                <a:cs typeface="Georgia" pitchFamily="34" charset="-120"/>
              </a:rPr>
              <a:t>The</a:t>
            </a:r>
            <a:endParaRPr lang="en-US" sz="5600" dirty="0"/>
          </a:p>
        </p:txBody>
      </p:sp>
      <p:sp>
        <p:nvSpPr>
          <p:cNvPr id="5" name="Text 3"/>
          <p:cNvSpPr/>
          <p:nvPr/>
        </p:nvSpPr>
        <p:spPr>
          <a:xfrm>
            <a:off x="548640" y="3703320"/>
            <a:ext cx="10972800" cy="868680"/>
          </a:xfrm>
          <a:prstGeom prst="rect">
            <a:avLst/>
          </a:prstGeom>
          <a:noFill/>
          <a:ln/>
        </p:spPr>
        <p:txBody>
          <a:bodyPr wrap="square" rtlCol="0" anchor="ctr"/>
          <a:lstStyle/>
          <a:p>
            <a:pPr indent="0" marL="0">
              <a:buNone/>
            </a:pPr>
            <a:r>
              <a:rPr lang="en-US" sz="5600" i="1" dirty="0">
                <a:solidFill>
                  <a:srgbClr val="CADCFC"/>
                </a:solidFill>
                <a:latin typeface="Georgia" pitchFamily="34" charset="0"/>
                <a:ea typeface="Georgia" pitchFamily="34" charset="-122"/>
                <a:cs typeface="Georgia" pitchFamily="34" charset="-120"/>
              </a:rPr>
              <a:t>strategy</a:t>
            </a:r>
            <a:endParaRPr lang="en-US" sz="5600" dirty="0"/>
          </a:p>
        </p:txBody>
      </p:sp>
      <p:sp>
        <p:nvSpPr>
          <p:cNvPr id="6" name="Text 4"/>
          <p:cNvSpPr/>
          <p:nvPr/>
        </p:nvSpPr>
        <p:spPr>
          <a:xfrm>
            <a:off x="548640" y="4937760"/>
            <a:ext cx="7772400" cy="1188720"/>
          </a:xfrm>
          <a:prstGeom prst="rect">
            <a:avLst/>
          </a:prstGeom>
          <a:noFill/>
          <a:ln/>
        </p:spPr>
        <p:txBody>
          <a:bodyPr wrap="square" rtlCol="0" anchor="ctr"/>
          <a:lstStyle/>
          <a:p>
            <a:pPr indent="0" marL="0">
              <a:buNone/>
            </a:pPr>
            <a:r>
              <a:rPr lang="en-US" sz="1400" dirty="0">
                <a:solidFill>
                  <a:srgbClr val="94A3B8"/>
                </a:solidFill>
                <a:latin typeface="Calibri" pitchFamily="34" charset="0"/>
                <a:ea typeface="Calibri" pitchFamily="34" charset="-122"/>
                <a:cs typeface="Calibri" pitchFamily="34" charset="-120"/>
              </a:rPr>
              <a:t>The strategic reframe, the AI ambitions, and the moves across horizons. Every strategy is built from your actual competitive landscape, not a template.</a:t>
            </a:r>
            <a:endParaRPr lang="en-US" sz="1400" dirty="0"/>
          </a:p>
        </p:txBody>
      </p:sp>
      <p:sp>
        <p:nvSpPr>
          <p:cNvPr id="7" name="Text 5"/>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   ·   CONFIDENTIAL   ·   Northwind Advisory</a:t>
            </a:r>
            <a:endParaRPr lang="en-US" sz="900" dirty="0"/>
          </a:p>
        </p:txBody>
      </p:sp>
      <p:sp>
        <p:nvSpPr>
          <p:cNvPr id="8" name="Text 6"/>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STRATEGY</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The strategic reframe</a:t>
            </a:r>
            <a:endParaRPr lang="en-US" sz="3200" dirty="0"/>
          </a:p>
        </p:txBody>
      </p:sp>
      <p:sp>
        <p:nvSpPr>
          <p:cNvPr id="4" name="Shape 2"/>
          <p:cNvSpPr/>
          <p:nvPr/>
        </p:nvSpPr>
        <p:spPr>
          <a:xfrm>
            <a:off x="457200" y="1920240"/>
            <a:ext cx="5532120" cy="2194560"/>
          </a:xfrm>
          <a:prstGeom prst="rect">
            <a:avLst/>
          </a:prstGeom>
          <a:solidFill>
            <a:srgbClr val="FFFFFF"/>
          </a:solidFill>
          <a:ln w="6350">
            <a:solidFill>
              <a:srgbClr val="E5E7EB"/>
            </a:solidFill>
            <a:prstDash val="solid"/>
          </a:ln>
        </p:spPr>
      </p:sp>
      <p:sp>
        <p:nvSpPr>
          <p:cNvPr id="5" name="Text 3"/>
          <p:cNvSpPr/>
          <p:nvPr/>
        </p:nvSpPr>
        <p:spPr>
          <a:xfrm>
            <a:off x="685800" y="2103120"/>
            <a:ext cx="731520" cy="457200"/>
          </a:xfrm>
          <a:prstGeom prst="rect">
            <a:avLst/>
          </a:prstGeom>
          <a:noFill/>
          <a:ln/>
        </p:spPr>
        <p:txBody>
          <a:bodyPr wrap="square" rtlCol="0" anchor="ctr"/>
          <a:lstStyle/>
          <a:p>
            <a:pPr indent="0" marL="0">
              <a:buNone/>
            </a:pPr>
            <a:r>
              <a:rPr lang="en-US" sz="2800" dirty="0">
                <a:solidFill>
                  <a:srgbClr val="1792D5"/>
                </a:solidFill>
                <a:latin typeface="Georgia" pitchFamily="34" charset="0"/>
                <a:ea typeface="Georgia" pitchFamily="34" charset="-122"/>
                <a:cs typeface="Georgia" pitchFamily="34" charset="-120"/>
              </a:rPr>
              <a:t>01</a:t>
            </a:r>
            <a:endParaRPr lang="en-US" sz="2800" dirty="0"/>
          </a:p>
        </p:txBody>
      </p:sp>
      <p:sp>
        <p:nvSpPr>
          <p:cNvPr id="6" name="Text 4"/>
          <p:cNvSpPr/>
          <p:nvPr/>
        </p:nvSpPr>
        <p:spPr>
          <a:xfrm>
            <a:off x="1371600" y="2103120"/>
            <a:ext cx="4434840" cy="640080"/>
          </a:xfrm>
          <a:prstGeom prst="rect">
            <a:avLst/>
          </a:prstGeom>
          <a:noFill/>
          <a:ln/>
        </p:spPr>
        <p:txBody>
          <a:bodyPr wrap="square" rtlCol="0" anchor="ctr"/>
          <a:lstStyle/>
          <a:p>
            <a:pPr indent="0" marL="0">
              <a:buNone/>
            </a:pPr>
            <a:r>
              <a:rPr lang="en-US" sz="1600" dirty="0">
                <a:solidFill>
                  <a:srgbClr val="0F1B2D"/>
                </a:solidFill>
                <a:latin typeface="Georgia" pitchFamily="34" charset="0"/>
                <a:ea typeface="Georgia" pitchFamily="34" charset="-122"/>
                <a:cs typeface="Georgia" pitchFamily="34" charset="-120"/>
              </a:rPr>
              <a:t>Your real defensible asset is not your consultants, your tools, or even your client list</a:t>
            </a:r>
            <a:endParaRPr lang="en-US" sz="1600" dirty="0"/>
          </a:p>
        </p:txBody>
      </p:sp>
      <p:sp>
        <p:nvSpPr>
          <p:cNvPr id="7" name="Text 5"/>
          <p:cNvSpPr/>
          <p:nvPr/>
        </p:nvSpPr>
        <p:spPr>
          <a:xfrm>
            <a:off x="685800" y="2834640"/>
            <a:ext cx="5074920" cy="118872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it is the codified judgement of how Northwind Advisory translates a vague engagement into an advisory system that works. Every AI-native platform can generate strategy decks; none of them have your interpretation methodology. Productise that methodology as a proprietary AI workflow and you stop selling consulting hours and start licensing a thinking system.</a:t>
            </a:r>
            <a:endParaRPr lang="en-US" sz="1100" dirty="0"/>
          </a:p>
        </p:txBody>
      </p:sp>
      <p:sp>
        <p:nvSpPr>
          <p:cNvPr id="8" name="Shape 6"/>
          <p:cNvSpPr/>
          <p:nvPr/>
        </p:nvSpPr>
        <p:spPr>
          <a:xfrm>
            <a:off x="6172200" y="1920240"/>
            <a:ext cx="5532120" cy="2194560"/>
          </a:xfrm>
          <a:prstGeom prst="rect">
            <a:avLst/>
          </a:prstGeom>
          <a:solidFill>
            <a:srgbClr val="FFFFFF"/>
          </a:solidFill>
          <a:ln w="6350">
            <a:solidFill>
              <a:srgbClr val="E5E7EB"/>
            </a:solidFill>
            <a:prstDash val="solid"/>
          </a:ln>
        </p:spPr>
      </p:sp>
      <p:sp>
        <p:nvSpPr>
          <p:cNvPr id="9" name="Text 7"/>
          <p:cNvSpPr/>
          <p:nvPr/>
        </p:nvSpPr>
        <p:spPr>
          <a:xfrm>
            <a:off x="6400800" y="2103120"/>
            <a:ext cx="731520" cy="457200"/>
          </a:xfrm>
          <a:prstGeom prst="rect">
            <a:avLst/>
          </a:prstGeom>
          <a:noFill/>
          <a:ln/>
        </p:spPr>
        <p:txBody>
          <a:bodyPr wrap="square" rtlCol="0" anchor="ctr"/>
          <a:lstStyle/>
          <a:p>
            <a:pPr indent="0" marL="0">
              <a:buNone/>
            </a:pPr>
            <a:r>
              <a:rPr lang="en-US" sz="2800" dirty="0">
                <a:solidFill>
                  <a:srgbClr val="1792D5"/>
                </a:solidFill>
                <a:latin typeface="Georgia" pitchFamily="34" charset="0"/>
                <a:ea typeface="Georgia" pitchFamily="34" charset="-122"/>
                <a:cs typeface="Georgia" pitchFamily="34" charset="-120"/>
              </a:rPr>
              <a:t>02</a:t>
            </a:r>
            <a:endParaRPr lang="en-US" sz="2800" dirty="0"/>
          </a:p>
        </p:txBody>
      </p:sp>
      <p:sp>
        <p:nvSpPr>
          <p:cNvPr id="10" name="Text 8"/>
          <p:cNvSpPr/>
          <p:nvPr/>
        </p:nvSpPr>
        <p:spPr>
          <a:xfrm>
            <a:off x="7086600" y="2103120"/>
            <a:ext cx="4434840" cy="640080"/>
          </a:xfrm>
          <a:prstGeom prst="rect">
            <a:avLst/>
          </a:prstGeom>
          <a:noFill/>
          <a:ln/>
        </p:spPr>
        <p:txBody>
          <a:bodyPr wrap="square" rtlCol="0" anchor="ctr"/>
          <a:lstStyle/>
          <a:p>
            <a:pPr indent="0" marL="0">
              <a:buNone/>
            </a:pPr>
            <a:r>
              <a:rPr lang="en-US" sz="1600" dirty="0">
                <a:solidFill>
                  <a:srgbClr val="0F1B2D"/>
                </a:solidFill>
                <a:latin typeface="Georgia" pitchFamily="34" charset="0"/>
                <a:ea typeface="Georgia" pitchFamily="34" charset="-122"/>
                <a:cs typeface="Georgia" pitchFamily="34" charset="-120"/>
              </a:rPr>
              <a:t>The Concentrated AI decision authority within the CTO function is not a governance problem</a:t>
            </a:r>
            <a:endParaRPr lang="en-US" sz="1600" dirty="0"/>
          </a:p>
        </p:txBody>
      </p:sp>
      <p:sp>
        <p:nvSpPr>
          <p:cNvPr id="11" name="Text 9"/>
          <p:cNvSpPr/>
          <p:nvPr/>
        </p:nvSpPr>
        <p:spPr>
          <a:xfrm>
            <a:off x="6400800" y="2834640"/>
            <a:ext cx="5074920" cy="118872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it is a strategic ceiling. While AI calls bottleneck through a single executive, the firm cannot move at the pace the Capability Explosion now demands; AI-native competitors are shipping workflow changes weekly. Distributing AI ownership is not delegation hygiene, it is the precondition for surviving the next 18 months.</a:t>
            </a:r>
            <a:endParaRPr lang="en-US" sz="1100" dirty="0"/>
          </a:p>
        </p:txBody>
      </p:sp>
      <p:sp>
        <p:nvSpPr>
          <p:cNvPr id="12" name="Shape 10"/>
          <p:cNvSpPr/>
          <p:nvPr/>
        </p:nvSpPr>
        <p:spPr>
          <a:xfrm>
            <a:off x="457200" y="4297680"/>
            <a:ext cx="5532120" cy="2194560"/>
          </a:xfrm>
          <a:prstGeom prst="rect">
            <a:avLst/>
          </a:prstGeom>
          <a:solidFill>
            <a:srgbClr val="FFFFFF"/>
          </a:solidFill>
          <a:ln w="6350">
            <a:solidFill>
              <a:srgbClr val="E5E7EB"/>
            </a:solidFill>
            <a:prstDash val="solid"/>
          </a:ln>
        </p:spPr>
      </p:sp>
      <p:sp>
        <p:nvSpPr>
          <p:cNvPr id="13" name="Text 11"/>
          <p:cNvSpPr/>
          <p:nvPr/>
        </p:nvSpPr>
        <p:spPr>
          <a:xfrm>
            <a:off x="685800" y="4480560"/>
            <a:ext cx="731520" cy="457200"/>
          </a:xfrm>
          <a:prstGeom prst="rect">
            <a:avLst/>
          </a:prstGeom>
          <a:noFill/>
          <a:ln/>
        </p:spPr>
        <p:txBody>
          <a:bodyPr wrap="square" rtlCol="0" anchor="ctr"/>
          <a:lstStyle/>
          <a:p>
            <a:pPr indent="0" marL="0">
              <a:buNone/>
            </a:pPr>
            <a:r>
              <a:rPr lang="en-US" sz="2800" dirty="0">
                <a:solidFill>
                  <a:srgbClr val="1792D5"/>
                </a:solidFill>
                <a:latin typeface="Georgia" pitchFamily="34" charset="0"/>
                <a:ea typeface="Georgia" pitchFamily="34" charset="-122"/>
                <a:cs typeface="Georgia" pitchFamily="34" charset="-120"/>
              </a:rPr>
              <a:t>03</a:t>
            </a:r>
            <a:endParaRPr lang="en-US" sz="2800" dirty="0"/>
          </a:p>
        </p:txBody>
      </p:sp>
      <p:sp>
        <p:nvSpPr>
          <p:cNvPr id="14" name="Text 12"/>
          <p:cNvSpPr/>
          <p:nvPr/>
        </p:nvSpPr>
        <p:spPr>
          <a:xfrm>
            <a:off x="1371600" y="4480560"/>
            <a:ext cx="4434840" cy="640080"/>
          </a:xfrm>
          <a:prstGeom prst="rect">
            <a:avLst/>
          </a:prstGeom>
          <a:noFill/>
          <a:ln/>
        </p:spPr>
        <p:txBody>
          <a:bodyPr wrap="square" rtlCol="0" anchor="ctr"/>
          <a:lstStyle/>
          <a:p>
            <a:pPr indent="0" marL="0">
              <a:buNone/>
            </a:pPr>
            <a:r>
              <a:rPr lang="en-US" sz="1600" dirty="0">
                <a:solidFill>
                  <a:srgbClr val="0F1B2D"/>
                </a:solidFill>
                <a:latin typeface="Georgia" pitchFamily="34" charset="0"/>
                <a:ea typeface="Georgia" pitchFamily="34" charset="-122"/>
                <a:cs typeface="Georgia" pitchFamily="34" charset="-120"/>
              </a:rPr>
              <a:t>Triple data entry, manual invoicing and Salesforce friction are not back-office annoyances</a:t>
            </a:r>
            <a:endParaRPr lang="en-US" sz="1600" dirty="0"/>
          </a:p>
        </p:txBody>
      </p:sp>
      <p:sp>
        <p:nvSpPr>
          <p:cNvPr id="15" name="Text 13"/>
          <p:cNvSpPr/>
          <p:nvPr/>
        </p:nvSpPr>
        <p:spPr>
          <a:xfrm>
            <a:off x="685800" y="5212080"/>
            <a:ext cx="5074920" cy="118872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they are senior consulting capacity being burned at the most expensive rate in the firm. Every hour your strategists spend in admin is an hour not spent on the high-margin advisory retainers that are the only margin-defensible product you have left as analysis and reporting work commoditises.</a:t>
            </a:r>
            <a:endParaRPr lang="en-US" sz="1100" dirty="0"/>
          </a:p>
        </p:txBody>
      </p:sp>
      <p:sp>
        <p:nvSpPr>
          <p:cNvPr id="16" name="Shape 14"/>
          <p:cNvSpPr/>
          <p:nvPr/>
        </p:nvSpPr>
        <p:spPr>
          <a:xfrm>
            <a:off x="6172200" y="4297680"/>
            <a:ext cx="5532120" cy="2194560"/>
          </a:xfrm>
          <a:prstGeom prst="rect">
            <a:avLst/>
          </a:prstGeom>
          <a:solidFill>
            <a:srgbClr val="FFFFFF"/>
          </a:solidFill>
          <a:ln w="6350">
            <a:solidFill>
              <a:srgbClr val="E5E7EB"/>
            </a:solidFill>
            <a:prstDash val="solid"/>
          </a:ln>
        </p:spPr>
      </p:sp>
      <p:sp>
        <p:nvSpPr>
          <p:cNvPr id="17" name="Text 15"/>
          <p:cNvSpPr/>
          <p:nvPr/>
        </p:nvSpPr>
        <p:spPr>
          <a:xfrm>
            <a:off x="6400800" y="4480560"/>
            <a:ext cx="731520" cy="457200"/>
          </a:xfrm>
          <a:prstGeom prst="rect">
            <a:avLst/>
          </a:prstGeom>
          <a:noFill/>
          <a:ln/>
        </p:spPr>
        <p:txBody>
          <a:bodyPr wrap="square" rtlCol="0" anchor="ctr"/>
          <a:lstStyle/>
          <a:p>
            <a:pPr indent="0" marL="0">
              <a:buNone/>
            </a:pPr>
            <a:r>
              <a:rPr lang="en-US" sz="2800" dirty="0">
                <a:solidFill>
                  <a:srgbClr val="1792D5"/>
                </a:solidFill>
                <a:latin typeface="Georgia" pitchFamily="34" charset="0"/>
                <a:ea typeface="Georgia" pitchFamily="34" charset="-122"/>
                <a:cs typeface="Georgia" pitchFamily="34" charset="-120"/>
              </a:rPr>
              <a:t>04</a:t>
            </a:r>
            <a:endParaRPr lang="en-US" sz="2800" dirty="0"/>
          </a:p>
        </p:txBody>
      </p:sp>
      <p:sp>
        <p:nvSpPr>
          <p:cNvPr id="18" name="Text 16"/>
          <p:cNvSpPr/>
          <p:nvPr/>
        </p:nvSpPr>
        <p:spPr>
          <a:xfrm>
            <a:off x="7086600" y="4480560"/>
            <a:ext cx="4434840" cy="640080"/>
          </a:xfrm>
          <a:prstGeom prst="rect">
            <a:avLst/>
          </a:prstGeom>
          <a:noFill/>
          <a:ln/>
        </p:spPr>
        <p:txBody>
          <a:bodyPr wrap="square" rtlCol="0" anchor="ctr"/>
          <a:lstStyle/>
          <a:p>
            <a:pPr indent="0" marL="0">
              <a:buNone/>
            </a:pPr>
            <a:r>
              <a:rPr lang="en-US" sz="1600" dirty="0">
                <a:solidFill>
                  <a:srgbClr val="0F1B2D"/>
                </a:solidFill>
                <a:latin typeface="Georgia" pitchFamily="34" charset="0"/>
                <a:ea typeface="Georgia" pitchFamily="34" charset="-122"/>
                <a:cs typeface="Georgia" pitchFamily="34" charset="-120"/>
              </a:rPr>
              <a:t>The commoditisation curve has already arrived in management consulting</a:t>
            </a:r>
            <a:endParaRPr lang="en-US" sz="1600" dirty="0"/>
          </a:p>
        </p:txBody>
      </p:sp>
      <p:sp>
        <p:nvSpPr>
          <p:cNvPr id="19" name="Text 17"/>
          <p:cNvSpPr/>
          <p:nvPr/>
        </p:nvSpPr>
        <p:spPr>
          <a:xfrm>
            <a:off x="6400800" y="5212080"/>
            <a:ext cx="5074920" cy="118872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the question is which side of it you sit on. Generic strategy decks are collapsing in price because AI-native platforms deliver them at a fraction of your cost base; advisory judgement, methodology and senior client relationships are not. Northwind Advisory's survival is a deliberate retreat from commoditised output and a deliberate advance into codified thinking.</a:t>
            </a:r>
            <a:endParaRPr lang="en-US" sz="1100" dirty="0"/>
          </a:p>
        </p:txBody>
      </p:sp>
      <p:sp>
        <p:nvSpPr>
          <p:cNvPr id="20" name="Text 18"/>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1" name="Text 19"/>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STRATEGY</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Five AI ambitions</a:t>
            </a:r>
            <a:endParaRPr lang="en-US" sz="3200" dirty="0"/>
          </a:p>
        </p:txBody>
      </p:sp>
      <p:sp>
        <p:nvSpPr>
          <p:cNvPr id="4" name="Shape 2"/>
          <p:cNvSpPr/>
          <p:nvPr/>
        </p:nvSpPr>
        <p:spPr>
          <a:xfrm>
            <a:off x="457200" y="1920240"/>
            <a:ext cx="2103120" cy="4023360"/>
          </a:xfrm>
          <a:prstGeom prst="rect">
            <a:avLst/>
          </a:prstGeom>
          <a:solidFill>
            <a:srgbClr val="F5FAFD"/>
          </a:solidFill>
          <a:ln w="6350">
            <a:solidFill>
              <a:srgbClr val="E5E7EB"/>
            </a:solidFill>
            <a:prstDash val="solid"/>
          </a:ln>
        </p:spPr>
      </p:sp>
      <p:sp>
        <p:nvSpPr>
          <p:cNvPr id="5" name="Shape 3"/>
          <p:cNvSpPr/>
          <p:nvPr/>
        </p:nvSpPr>
        <p:spPr>
          <a:xfrm>
            <a:off x="1920240" y="2103120"/>
            <a:ext cx="457200" cy="457200"/>
          </a:xfrm>
          <a:prstGeom prst="ellipse">
            <a:avLst/>
          </a:prstGeom>
          <a:solidFill>
            <a:srgbClr val="1792D5"/>
          </a:solidFill>
          <a:ln/>
        </p:spPr>
      </p:sp>
      <p:sp>
        <p:nvSpPr>
          <p:cNvPr id="6" name="Text 4"/>
          <p:cNvSpPr/>
          <p:nvPr/>
        </p:nvSpPr>
        <p:spPr>
          <a:xfrm>
            <a:off x="1920240" y="2103120"/>
            <a:ext cx="457200" cy="45720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1</a:t>
            </a:r>
            <a:endParaRPr lang="en-US" sz="1800" dirty="0"/>
          </a:p>
        </p:txBody>
      </p:sp>
      <p:sp>
        <p:nvSpPr>
          <p:cNvPr id="7" name="Text 5"/>
          <p:cNvSpPr/>
          <p:nvPr/>
        </p:nvSpPr>
        <p:spPr>
          <a:xfrm>
            <a:off x="640080" y="2697480"/>
            <a:ext cx="1737360" cy="109728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Shift revenue mix so high-margin advisory retainers represen</a:t>
            </a:r>
            <a:endParaRPr lang="en-US" sz="1500" dirty="0"/>
          </a:p>
        </p:txBody>
      </p:sp>
      <p:sp>
        <p:nvSpPr>
          <p:cNvPr id="8" name="Text 6"/>
          <p:cNvSpPr/>
          <p:nvPr/>
        </p:nvSpPr>
        <p:spPr>
          <a:xfrm>
            <a:off x="640080" y="3840480"/>
            <a:ext cx="1737360" cy="201168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t the majority of gross margin within 18 months, with commoditised analysis and reporting work delivered through AI-augmented production at materially lower cost-to-serve.</a:t>
            </a:r>
            <a:endParaRPr lang="en-US" sz="1050" dirty="0"/>
          </a:p>
        </p:txBody>
      </p:sp>
      <p:sp>
        <p:nvSpPr>
          <p:cNvPr id="9" name="Shape 7"/>
          <p:cNvSpPr/>
          <p:nvPr/>
        </p:nvSpPr>
        <p:spPr>
          <a:xfrm>
            <a:off x="2743200" y="1920240"/>
            <a:ext cx="2103120" cy="4023360"/>
          </a:xfrm>
          <a:prstGeom prst="rect">
            <a:avLst/>
          </a:prstGeom>
          <a:solidFill>
            <a:srgbClr val="F5FAFD"/>
          </a:solidFill>
          <a:ln w="6350">
            <a:solidFill>
              <a:srgbClr val="E5E7EB"/>
            </a:solidFill>
            <a:prstDash val="solid"/>
          </a:ln>
        </p:spPr>
      </p:sp>
      <p:sp>
        <p:nvSpPr>
          <p:cNvPr id="10" name="Shape 8"/>
          <p:cNvSpPr/>
          <p:nvPr/>
        </p:nvSpPr>
        <p:spPr>
          <a:xfrm>
            <a:off x="4206240" y="2103120"/>
            <a:ext cx="457200" cy="457200"/>
          </a:xfrm>
          <a:prstGeom prst="ellipse">
            <a:avLst/>
          </a:prstGeom>
          <a:solidFill>
            <a:srgbClr val="1792D5"/>
          </a:solidFill>
          <a:ln/>
        </p:spPr>
      </p:sp>
      <p:sp>
        <p:nvSpPr>
          <p:cNvPr id="11" name="Text 9"/>
          <p:cNvSpPr/>
          <p:nvPr/>
        </p:nvSpPr>
        <p:spPr>
          <a:xfrm>
            <a:off x="4206240" y="2103120"/>
            <a:ext cx="457200" cy="45720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2</a:t>
            </a:r>
            <a:endParaRPr lang="en-US" sz="1800" dirty="0"/>
          </a:p>
        </p:txBody>
      </p:sp>
      <p:sp>
        <p:nvSpPr>
          <p:cNvPr id="12" name="Text 10"/>
          <p:cNvSpPr/>
          <p:nvPr/>
        </p:nvSpPr>
        <p:spPr>
          <a:xfrm>
            <a:off x="2926080" y="2697480"/>
            <a:ext cx="1737360" cy="109728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Deploy a portfolio of at least four production agents (intak</a:t>
            </a:r>
            <a:endParaRPr lang="en-US" sz="1500" dirty="0"/>
          </a:p>
        </p:txBody>
      </p:sp>
      <p:sp>
        <p:nvSpPr>
          <p:cNvPr id="13" name="Text 11"/>
          <p:cNvSpPr/>
          <p:nvPr/>
        </p:nvSpPr>
        <p:spPr>
          <a:xfrm>
            <a:off x="2926080" y="3840480"/>
            <a:ext cx="1737360" cy="201168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e, invoicing, QC, methodology) within 12 months — the compound advantage is not any single agent but the orchestrated stack that competitors running generic SaaS cannot assemble.</a:t>
            </a:r>
            <a:endParaRPr lang="en-US" sz="1050" dirty="0"/>
          </a:p>
        </p:txBody>
      </p:sp>
      <p:sp>
        <p:nvSpPr>
          <p:cNvPr id="14" name="Shape 12"/>
          <p:cNvSpPr/>
          <p:nvPr/>
        </p:nvSpPr>
        <p:spPr>
          <a:xfrm>
            <a:off x="5029200" y="1920240"/>
            <a:ext cx="2103120" cy="4023360"/>
          </a:xfrm>
          <a:prstGeom prst="rect">
            <a:avLst/>
          </a:prstGeom>
          <a:solidFill>
            <a:srgbClr val="F5FAFD"/>
          </a:solidFill>
          <a:ln w="6350">
            <a:solidFill>
              <a:srgbClr val="E5E7EB"/>
            </a:solidFill>
            <a:prstDash val="solid"/>
          </a:ln>
        </p:spPr>
      </p:sp>
      <p:sp>
        <p:nvSpPr>
          <p:cNvPr id="15" name="Shape 13"/>
          <p:cNvSpPr/>
          <p:nvPr/>
        </p:nvSpPr>
        <p:spPr>
          <a:xfrm>
            <a:off x="6492240" y="2103120"/>
            <a:ext cx="457200" cy="457200"/>
          </a:xfrm>
          <a:prstGeom prst="ellipse">
            <a:avLst/>
          </a:prstGeom>
          <a:solidFill>
            <a:srgbClr val="1792D5"/>
          </a:solidFill>
          <a:ln/>
        </p:spPr>
      </p:sp>
      <p:sp>
        <p:nvSpPr>
          <p:cNvPr id="16" name="Text 14"/>
          <p:cNvSpPr/>
          <p:nvPr/>
        </p:nvSpPr>
        <p:spPr>
          <a:xfrm>
            <a:off x="6492240" y="2103120"/>
            <a:ext cx="457200" cy="45720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3</a:t>
            </a:r>
            <a:endParaRPr lang="en-US" sz="1800" dirty="0"/>
          </a:p>
        </p:txBody>
      </p:sp>
      <p:sp>
        <p:nvSpPr>
          <p:cNvPr id="17" name="Text 15"/>
          <p:cNvSpPr/>
          <p:nvPr/>
        </p:nvSpPr>
        <p:spPr>
          <a:xfrm>
            <a:off x="5212080" y="2697480"/>
            <a:ext cx="1737360" cy="109728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Productise the Northwind Advisory methodology as a licensabl</a:t>
            </a:r>
            <a:endParaRPr lang="en-US" sz="1500" dirty="0"/>
          </a:p>
        </p:txBody>
      </p:sp>
      <p:sp>
        <p:nvSpPr>
          <p:cNvPr id="18" name="Text 16"/>
          <p:cNvSpPr/>
          <p:nvPr/>
        </p:nvSpPr>
        <p:spPr>
          <a:xfrm>
            <a:off x="5212080" y="3840480"/>
            <a:ext cx="1737360" cy="201168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e AI-augmented advisory service line, creating a revenue stream that scales independently of consultant headcount and directly answers the strategic thesis.</a:t>
            </a:r>
            <a:endParaRPr lang="en-US" sz="1050" dirty="0"/>
          </a:p>
        </p:txBody>
      </p:sp>
      <p:sp>
        <p:nvSpPr>
          <p:cNvPr id="19" name="Shape 17"/>
          <p:cNvSpPr/>
          <p:nvPr/>
        </p:nvSpPr>
        <p:spPr>
          <a:xfrm>
            <a:off x="7315200" y="1920240"/>
            <a:ext cx="2103120" cy="4023360"/>
          </a:xfrm>
          <a:prstGeom prst="rect">
            <a:avLst/>
          </a:prstGeom>
          <a:solidFill>
            <a:srgbClr val="F5FAFD"/>
          </a:solidFill>
          <a:ln w="6350">
            <a:solidFill>
              <a:srgbClr val="E5E7EB"/>
            </a:solidFill>
            <a:prstDash val="solid"/>
          </a:ln>
        </p:spPr>
      </p:sp>
      <p:sp>
        <p:nvSpPr>
          <p:cNvPr id="20" name="Shape 18"/>
          <p:cNvSpPr/>
          <p:nvPr/>
        </p:nvSpPr>
        <p:spPr>
          <a:xfrm>
            <a:off x="8778240" y="2103120"/>
            <a:ext cx="457200" cy="457200"/>
          </a:xfrm>
          <a:prstGeom prst="ellipse">
            <a:avLst/>
          </a:prstGeom>
          <a:solidFill>
            <a:srgbClr val="1792D5"/>
          </a:solidFill>
          <a:ln/>
        </p:spPr>
      </p:sp>
      <p:sp>
        <p:nvSpPr>
          <p:cNvPr id="21" name="Text 19"/>
          <p:cNvSpPr/>
          <p:nvPr/>
        </p:nvSpPr>
        <p:spPr>
          <a:xfrm>
            <a:off x="8778240" y="2103120"/>
            <a:ext cx="457200" cy="45720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4</a:t>
            </a:r>
            <a:endParaRPr lang="en-US" sz="1800" dirty="0"/>
          </a:p>
        </p:txBody>
      </p:sp>
      <p:sp>
        <p:nvSpPr>
          <p:cNvPr id="22" name="Text 20"/>
          <p:cNvSpPr/>
          <p:nvPr/>
        </p:nvSpPr>
        <p:spPr>
          <a:xfrm>
            <a:off x="7498080" y="2697480"/>
            <a:ext cx="1737360" cy="109728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Reset pricing and packaging to compete credibly against AI-n</a:t>
            </a:r>
            <a:endParaRPr lang="en-US" sz="1500" dirty="0"/>
          </a:p>
        </p:txBody>
      </p:sp>
      <p:sp>
        <p:nvSpPr>
          <p:cNvPr id="23" name="Text 21"/>
          <p:cNvSpPr/>
          <p:nvPr/>
        </p:nvSpPr>
        <p:spPr>
          <a:xfrm>
            <a:off x="7498080" y="3840480"/>
            <a:ext cx="1737360" cy="201168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ative firms on commoditised work while protecting premium positioning on strategy — explicit tiered offer rather than the current implicit one.</a:t>
            </a:r>
            <a:endParaRPr lang="en-US" sz="1050" dirty="0"/>
          </a:p>
        </p:txBody>
      </p:sp>
      <p:sp>
        <p:nvSpPr>
          <p:cNvPr id="24" name="Shape 22"/>
          <p:cNvSpPr/>
          <p:nvPr/>
        </p:nvSpPr>
        <p:spPr>
          <a:xfrm>
            <a:off x="9601200" y="1920240"/>
            <a:ext cx="2103120" cy="4023360"/>
          </a:xfrm>
          <a:prstGeom prst="rect">
            <a:avLst/>
          </a:prstGeom>
          <a:solidFill>
            <a:srgbClr val="F5FAFD"/>
          </a:solidFill>
          <a:ln w="6350">
            <a:solidFill>
              <a:srgbClr val="E5E7EB"/>
            </a:solidFill>
            <a:prstDash val="solid"/>
          </a:ln>
        </p:spPr>
      </p:sp>
      <p:sp>
        <p:nvSpPr>
          <p:cNvPr id="25" name="Shape 23"/>
          <p:cNvSpPr/>
          <p:nvPr/>
        </p:nvSpPr>
        <p:spPr>
          <a:xfrm>
            <a:off x="11064240" y="2103120"/>
            <a:ext cx="457200" cy="457200"/>
          </a:xfrm>
          <a:prstGeom prst="ellipse">
            <a:avLst/>
          </a:prstGeom>
          <a:solidFill>
            <a:srgbClr val="1792D5"/>
          </a:solidFill>
          <a:ln/>
        </p:spPr>
      </p:sp>
      <p:sp>
        <p:nvSpPr>
          <p:cNvPr id="26" name="Text 24"/>
          <p:cNvSpPr/>
          <p:nvPr/>
        </p:nvSpPr>
        <p:spPr>
          <a:xfrm>
            <a:off x="11064240" y="2103120"/>
            <a:ext cx="457200" cy="45720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5</a:t>
            </a:r>
            <a:endParaRPr lang="en-US" sz="1800" dirty="0"/>
          </a:p>
        </p:txBody>
      </p:sp>
      <p:sp>
        <p:nvSpPr>
          <p:cNvPr id="27" name="Text 25"/>
          <p:cNvSpPr/>
          <p:nvPr/>
        </p:nvSpPr>
        <p:spPr>
          <a:xfrm>
            <a:off x="9784080" y="2697480"/>
            <a:ext cx="1737360" cy="109728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Move Northwind Advisory from experimenting to operationalisi</a:t>
            </a:r>
            <a:endParaRPr lang="en-US" sz="1500" dirty="0"/>
          </a:p>
        </p:txBody>
      </p:sp>
      <p:sp>
        <p:nvSpPr>
          <p:cNvPr id="28" name="Text 26"/>
          <p:cNvSpPr/>
          <p:nvPr/>
        </p:nvSpPr>
        <p:spPr>
          <a:xfrm>
            <a:off x="9784080" y="3840480"/>
            <a:ext cx="1737360" cy="201168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ng AI maturity within 12 months, closing the gap to Cresta Consulting and Beacon Group on tooling whilst extending the lead on methodology and senior judgement.</a:t>
            </a:r>
            <a:endParaRPr lang="en-US" sz="1050" dirty="0"/>
          </a:p>
        </p:txBody>
      </p:sp>
      <p:sp>
        <p:nvSpPr>
          <p:cNvPr id="29" name="Text 27"/>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30" name="Text 28"/>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STRATEGY</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The moves, across horizons</a:t>
            </a:r>
            <a:endParaRPr lang="en-US" sz="3200" dirty="0"/>
          </a:p>
        </p:txBody>
      </p:sp>
      <p:sp>
        <p:nvSpPr>
          <p:cNvPr id="4" name="Shape 2"/>
          <p:cNvSpPr/>
          <p:nvPr/>
        </p:nvSpPr>
        <p:spPr>
          <a:xfrm>
            <a:off x="426568" y="1920240"/>
            <a:ext cx="3657600" cy="4297680"/>
          </a:xfrm>
          <a:prstGeom prst="rect">
            <a:avLst/>
          </a:prstGeom>
          <a:solidFill>
            <a:srgbClr val="FFFFFF"/>
          </a:solidFill>
          <a:ln w="6350">
            <a:solidFill>
              <a:srgbClr val="E5E7EB"/>
            </a:solidFill>
            <a:prstDash val="solid"/>
          </a:ln>
        </p:spPr>
      </p:sp>
      <p:sp>
        <p:nvSpPr>
          <p:cNvPr id="5" name="Shape 3"/>
          <p:cNvSpPr/>
          <p:nvPr/>
        </p:nvSpPr>
        <p:spPr>
          <a:xfrm>
            <a:off x="426568" y="1920240"/>
            <a:ext cx="3657600" cy="457200"/>
          </a:xfrm>
          <a:prstGeom prst="rect">
            <a:avLst/>
          </a:prstGeom>
          <a:solidFill>
            <a:srgbClr val="0F1B2D"/>
          </a:solidFill>
          <a:ln/>
        </p:spPr>
      </p:sp>
      <p:sp>
        <p:nvSpPr>
          <p:cNvPr id="6" name="Text 4"/>
          <p:cNvSpPr/>
          <p:nvPr/>
        </p:nvSpPr>
        <p:spPr>
          <a:xfrm>
            <a:off x="700888" y="1965960"/>
            <a:ext cx="914400" cy="365760"/>
          </a:xfrm>
          <a:prstGeom prst="rect">
            <a:avLst/>
          </a:prstGeom>
          <a:noFill/>
          <a:ln/>
        </p:spPr>
        <p:txBody>
          <a:bodyPr wrap="square" rtlCol="0" anchor="ctr"/>
          <a:lstStyle/>
          <a:p>
            <a:pPr indent="0" marL="0">
              <a:buNone/>
            </a:pPr>
            <a:r>
              <a:rPr lang="en-US" sz="1800" dirty="0">
                <a:solidFill>
                  <a:srgbClr val="1792D5"/>
                </a:solidFill>
                <a:latin typeface="Georgia" pitchFamily="34" charset="0"/>
                <a:ea typeface="Georgia" pitchFamily="34" charset="-122"/>
                <a:cs typeface="Georgia" pitchFamily="34" charset="-120"/>
              </a:rPr>
              <a:t>H1</a:t>
            </a:r>
            <a:endParaRPr lang="en-US" sz="1800" dirty="0"/>
          </a:p>
        </p:txBody>
      </p:sp>
      <p:sp>
        <p:nvSpPr>
          <p:cNvPr id="7" name="Text 5"/>
          <p:cNvSpPr/>
          <p:nvPr/>
        </p:nvSpPr>
        <p:spPr>
          <a:xfrm>
            <a:off x="1432408" y="1965960"/>
            <a:ext cx="2468880" cy="365760"/>
          </a:xfrm>
          <a:prstGeom prst="rect">
            <a:avLst/>
          </a:prstGeom>
          <a:noFill/>
          <a:ln/>
        </p:spPr>
        <p:txBody>
          <a:bodyPr wrap="square" rtlCol="0" anchor="ctr"/>
          <a:lstStyle/>
          <a:p>
            <a:pPr indent="0" marL="0">
              <a:buNone/>
            </a:pPr>
            <a:r>
              <a:rPr lang="en-US" sz="900" b="1" spc="200" kern="0" dirty="0">
                <a:solidFill>
                  <a:srgbClr val="FFFFFF"/>
                </a:solidFill>
                <a:latin typeface="Calibri" pitchFamily="34" charset="0"/>
                <a:ea typeface="Calibri" pitchFamily="34" charset="-122"/>
                <a:cs typeface="Calibri" pitchFamily="34" charset="-120"/>
              </a:rPr>
              <a:t>FOUNDATION  ·  0–12 MONTHS</a:t>
            </a:r>
            <a:endParaRPr lang="en-US" sz="900" dirty="0"/>
          </a:p>
        </p:txBody>
      </p:sp>
      <p:sp>
        <p:nvSpPr>
          <p:cNvPr id="8" name="Shape 6"/>
          <p:cNvSpPr/>
          <p:nvPr/>
        </p:nvSpPr>
        <p:spPr>
          <a:xfrm>
            <a:off x="655168" y="2606040"/>
            <a:ext cx="45720" cy="1005840"/>
          </a:xfrm>
          <a:prstGeom prst="rect">
            <a:avLst/>
          </a:prstGeom>
          <a:solidFill>
            <a:srgbClr val="1792D5"/>
          </a:solidFill>
          <a:ln/>
        </p:spPr>
      </p:sp>
      <p:sp>
        <p:nvSpPr>
          <p:cNvPr id="9" name="Text 7"/>
          <p:cNvSpPr/>
          <p:nvPr/>
        </p:nvSpPr>
        <p:spPr>
          <a:xfrm>
            <a:off x="838048" y="2560320"/>
            <a:ext cx="3063240" cy="10972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Reset AI governance and decentralise ownership from the CTO function — directly counters the single-point-of-failure threat and unlocks every subsequent initiative. Without this move, nothing else on this canvas executes at the required pace.</a:t>
            </a:r>
            <a:endParaRPr lang="en-US" sz="1100" dirty="0"/>
          </a:p>
        </p:txBody>
      </p:sp>
      <p:sp>
        <p:nvSpPr>
          <p:cNvPr id="10" name="Shape 8"/>
          <p:cNvSpPr/>
          <p:nvPr/>
        </p:nvSpPr>
        <p:spPr>
          <a:xfrm>
            <a:off x="655168" y="3813048"/>
            <a:ext cx="45720" cy="1005840"/>
          </a:xfrm>
          <a:prstGeom prst="rect">
            <a:avLst/>
          </a:prstGeom>
          <a:solidFill>
            <a:srgbClr val="1792D5"/>
          </a:solidFill>
          <a:ln/>
        </p:spPr>
      </p:sp>
      <p:sp>
        <p:nvSpPr>
          <p:cNvPr id="11" name="Text 9"/>
          <p:cNvSpPr/>
          <p:nvPr/>
        </p:nvSpPr>
        <p:spPr>
          <a:xfrm>
            <a:off x="838048" y="3767328"/>
            <a:ext cx="3063240" cy="10972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Deploy invoicing and intake agents to reclaim senior capacity currently lost to fragmented Salesforce data — counters the operational drag threat and frees senior consultant time for retainer growth. Estimated 15-25% senior capacity recovery.</a:t>
            </a:r>
            <a:endParaRPr lang="en-US" sz="1100" dirty="0"/>
          </a:p>
        </p:txBody>
      </p:sp>
      <p:sp>
        <p:nvSpPr>
          <p:cNvPr id="12" name="Shape 10"/>
          <p:cNvSpPr/>
          <p:nvPr/>
        </p:nvSpPr>
        <p:spPr>
          <a:xfrm>
            <a:off x="655168" y="5020056"/>
            <a:ext cx="45720" cy="1005840"/>
          </a:xfrm>
          <a:prstGeom prst="rect">
            <a:avLst/>
          </a:prstGeom>
          <a:solidFill>
            <a:srgbClr val="1792D5"/>
          </a:solidFill>
          <a:ln/>
        </p:spPr>
      </p:sp>
      <p:sp>
        <p:nvSpPr>
          <p:cNvPr id="13" name="Text 11"/>
          <p:cNvSpPr/>
          <p:nvPr/>
        </p:nvSpPr>
        <p:spPr>
          <a:xfrm>
            <a:off x="838048" y="4974336"/>
            <a:ext cx="3063240" cy="10972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Reset pricing and packaging to compete on commoditised work and protect premium advisory work — counters AI-native undercutting threat directly.</a:t>
            </a:r>
            <a:endParaRPr lang="en-US" sz="1100" dirty="0"/>
          </a:p>
        </p:txBody>
      </p:sp>
      <p:sp>
        <p:nvSpPr>
          <p:cNvPr id="14" name="Shape 12"/>
          <p:cNvSpPr/>
          <p:nvPr/>
        </p:nvSpPr>
        <p:spPr>
          <a:xfrm>
            <a:off x="4267048" y="1920240"/>
            <a:ext cx="3657600" cy="4297680"/>
          </a:xfrm>
          <a:prstGeom prst="rect">
            <a:avLst/>
          </a:prstGeom>
          <a:solidFill>
            <a:srgbClr val="FFFFFF"/>
          </a:solidFill>
          <a:ln w="6350">
            <a:solidFill>
              <a:srgbClr val="E5E7EB"/>
            </a:solidFill>
            <a:prstDash val="solid"/>
          </a:ln>
        </p:spPr>
      </p:sp>
      <p:sp>
        <p:nvSpPr>
          <p:cNvPr id="15" name="Shape 13"/>
          <p:cNvSpPr/>
          <p:nvPr/>
        </p:nvSpPr>
        <p:spPr>
          <a:xfrm>
            <a:off x="4267048" y="1920240"/>
            <a:ext cx="3657600" cy="457200"/>
          </a:xfrm>
          <a:prstGeom prst="rect">
            <a:avLst/>
          </a:prstGeom>
          <a:solidFill>
            <a:srgbClr val="0F1B2D"/>
          </a:solidFill>
          <a:ln/>
        </p:spPr>
      </p:sp>
      <p:sp>
        <p:nvSpPr>
          <p:cNvPr id="16" name="Text 14"/>
          <p:cNvSpPr/>
          <p:nvPr/>
        </p:nvSpPr>
        <p:spPr>
          <a:xfrm>
            <a:off x="4541368" y="1965960"/>
            <a:ext cx="914400" cy="365760"/>
          </a:xfrm>
          <a:prstGeom prst="rect">
            <a:avLst/>
          </a:prstGeom>
          <a:noFill/>
          <a:ln/>
        </p:spPr>
        <p:txBody>
          <a:bodyPr wrap="square" rtlCol="0" anchor="ctr"/>
          <a:lstStyle/>
          <a:p>
            <a:pPr indent="0" marL="0">
              <a:buNone/>
            </a:pPr>
            <a:r>
              <a:rPr lang="en-US" sz="1800" dirty="0">
                <a:solidFill>
                  <a:srgbClr val="1792D5"/>
                </a:solidFill>
                <a:latin typeface="Georgia" pitchFamily="34" charset="0"/>
                <a:ea typeface="Georgia" pitchFamily="34" charset="-122"/>
                <a:cs typeface="Georgia" pitchFamily="34" charset="-120"/>
              </a:rPr>
              <a:t>H2</a:t>
            </a:r>
            <a:endParaRPr lang="en-US" sz="1800" dirty="0"/>
          </a:p>
        </p:txBody>
      </p:sp>
      <p:sp>
        <p:nvSpPr>
          <p:cNvPr id="17" name="Text 15"/>
          <p:cNvSpPr/>
          <p:nvPr/>
        </p:nvSpPr>
        <p:spPr>
          <a:xfrm>
            <a:off x="5272888" y="1965960"/>
            <a:ext cx="2468880" cy="365760"/>
          </a:xfrm>
          <a:prstGeom prst="rect">
            <a:avLst/>
          </a:prstGeom>
          <a:noFill/>
          <a:ln/>
        </p:spPr>
        <p:txBody>
          <a:bodyPr wrap="square" rtlCol="0" anchor="ctr"/>
          <a:lstStyle/>
          <a:p>
            <a:pPr indent="0" marL="0">
              <a:buNone/>
            </a:pPr>
            <a:r>
              <a:rPr lang="en-US" sz="900" b="1" spc="200" kern="0" dirty="0">
                <a:solidFill>
                  <a:srgbClr val="FFFFFF"/>
                </a:solidFill>
                <a:latin typeface="Calibri" pitchFamily="34" charset="0"/>
                <a:ea typeface="Calibri" pitchFamily="34" charset="-122"/>
                <a:cs typeface="Calibri" pitchFamily="34" charset="-120"/>
              </a:rPr>
              <a:t>ACCELERATION  ·  12–24 MONTHS</a:t>
            </a:r>
            <a:endParaRPr lang="en-US" sz="900" dirty="0"/>
          </a:p>
        </p:txBody>
      </p:sp>
      <p:sp>
        <p:nvSpPr>
          <p:cNvPr id="18" name="Shape 16"/>
          <p:cNvSpPr/>
          <p:nvPr/>
        </p:nvSpPr>
        <p:spPr>
          <a:xfrm>
            <a:off x="4495648" y="2606040"/>
            <a:ext cx="45720" cy="1005840"/>
          </a:xfrm>
          <a:prstGeom prst="rect">
            <a:avLst/>
          </a:prstGeom>
          <a:solidFill>
            <a:srgbClr val="1792D5"/>
          </a:solidFill>
          <a:ln/>
        </p:spPr>
      </p:sp>
      <p:sp>
        <p:nvSpPr>
          <p:cNvPr id="19" name="Text 17"/>
          <p:cNvSpPr/>
          <p:nvPr/>
        </p:nvSpPr>
        <p:spPr>
          <a:xfrm>
            <a:off x="4678528" y="2560320"/>
            <a:ext cx="3063240" cy="10972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Productise the methodology as a proprietary AI-augmented advisory service line — builds the defensible moat identified in the strategic thesis and creates a revenue stream uncorrelated to consultant headcount.</a:t>
            </a:r>
            <a:endParaRPr lang="en-US" sz="1100" dirty="0"/>
          </a:p>
        </p:txBody>
      </p:sp>
      <p:sp>
        <p:nvSpPr>
          <p:cNvPr id="20" name="Shape 18"/>
          <p:cNvSpPr/>
          <p:nvPr/>
        </p:nvSpPr>
        <p:spPr>
          <a:xfrm>
            <a:off x="4495648" y="3813048"/>
            <a:ext cx="45720" cy="1005840"/>
          </a:xfrm>
          <a:prstGeom prst="rect">
            <a:avLst/>
          </a:prstGeom>
          <a:solidFill>
            <a:srgbClr val="1792D5"/>
          </a:solidFill>
          <a:ln/>
        </p:spPr>
      </p:sp>
      <p:sp>
        <p:nvSpPr>
          <p:cNvPr id="21" name="Text 19"/>
          <p:cNvSpPr/>
          <p:nvPr/>
        </p:nvSpPr>
        <p:spPr>
          <a:xfrm>
            <a:off x="4678528" y="3767328"/>
            <a:ext cx="3063240" cy="10972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TRADE-OFF: Prioritise replacing Salesforce with a purpose-built Advisory Operations Platform over expanding the current tool stack. The opinionated platform layer is being squeezed (Three-Layer Model) — paying enterprise SaaS pricing for generic workflow when purpose-built AI alt</a:t>
            </a:r>
            <a:endParaRPr lang="en-US" sz="1100" dirty="0"/>
          </a:p>
        </p:txBody>
      </p:sp>
      <p:sp>
        <p:nvSpPr>
          <p:cNvPr id="22" name="Shape 20"/>
          <p:cNvSpPr/>
          <p:nvPr/>
        </p:nvSpPr>
        <p:spPr>
          <a:xfrm>
            <a:off x="8107528" y="1920240"/>
            <a:ext cx="3657600" cy="4297680"/>
          </a:xfrm>
          <a:prstGeom prst="rect">
            <a:avLst/>
          </a:prstGeom>
          <a:solidFill>
            <a:srgbClr val="FFFFFF"/>
          </a:solidFill>
          <a:ln w="6350">
            <a:solidFill>
              <a:srgbClr val="E5E7EB"/>
            </a:solidFill>
            <a:prstDash val="solid"/>
          </a:ln>
        </p:spPr>
      </p:sp>
      <p:sp>
        <p:nvSpPr>
          <p:cNvPr id="23" name="Shape 21"/>
          <p:cNvSpPr/>
          <p:nvPr/>
        </p:nvSpPr>
        <p:spPr>
          <a:xfrm>
            <a:off x="8107528" y="1920240"/>
            <a:ext cx="3657600" cy="457200"/>
          </a:xfrm>
          <a:prstGeom prst="rect">
            <a:avLst/>
          </a:prstGeom>
          <a:solidFill>
            <a:srgbClr val="0F1B2D"/>
          </a:solidFill>
          <a:ln/>
        </p:spPr>
      </p:sp>
      <p:sp>
        <p:nvSpPr>
          <p:cNvPr id="24" name="Text 22"/>
          <p:cNvSpPr/>
          <p:nvPr/>
        </p:nvSpPr>
        <p:spPr>
          <a:xfrm>
            <a:off x="8381848" y="1965960"/>
            <a:ext cx="914400" cy="365760"/>
          </a:xfrm>
          <a:prstGeom prst="rect">
            <a:avLst/>
          </a:prstGeom>
          <a:noFill/>
          <a:ln/>
        </p:spPr>
        <p:txBody>
          <a:bodyPr wrap="square" rtlCol="0" anchor="ctr"/>
          <a:lstStyle/>
          <a:p>
            <a:pPr indent="0" marL="0">
              <a:buNone/>
            </a:pPr>
            <a:r>
              <a:rPr lang="en-US" sz="1800" dirty="0">
                <a:solidFill>
                  <a:srgbClr val="1792D5"/>
                </a:solidFill>
                <a:latin typeface="Georgia" pitchFamily="34" charset="0"/>
                <a:ea typeface="Georgia" pitchFamily="34" charset="-122"/>
                <a:cs typeface="Georgia" pitchFamily="34" charset="-120"/>
              </a:rPr>
              <a:t>H3</a:t>
            </a:r>
            <a:endParaRPr lang="en-US" sz="1800" dirty="0"/>
          </a:p>
        </p:txBody>
      </p:sp>
      <p:sp>
        <p:nvSpPr>
          <p:cNvPr id="25" name="Text 23"/>
          <p:cNvSpPr/>
          <p:nvPr/>
        </p:nvSpPr>
        <p:spPr>
          <a:xfrm>
            <a:off x="9113368" y="1965960"/>
            <a:ext cx="2468880" cy="365760"/>
          </a:xfrm>
          <a:prstGeom prst="rect">
            <a:avLst/>
          </a:prstGeom>
          <a:noFill/>
          <a:ln/>
        </p:spPr>
        <p:txBody>
          <a:bodyPr wrap="square" rtlCol="0" anchor="ctr"/>
          <a:lstStyle/>
          <a:p>
            <a:pPr indent="0" marL="0">
              <a:buNone/>
            </a:pPr>
            <a:r>
              <a:rPr lang="en-US" sz="900" b="1" spc="200" kern="0" dirty="0">
                <a:solidFill>
                  <a:srgbClr val="FFFFFF"/>
                </a:solidFill>
                <a:latin typeface="Calibri" pitchFamily="34" charset="0"/>
                <a:ea typeface="Calibri" pitchFamily="34" charset="-122"/>
                <a:cs typeface="Calibri" pitchFamily="34" charset="-120"/>
              </a:rPr>
              <a:t>TRANSFORMATION  ·  24–36 MONTHS</a:t>
            </a:r>
            <a:endParaRPr lang="en-US" sz="900" dirty="0"/>
          </a:p>
        </p:txBody>
      </p:sp>
      <p:sp>
        <p:nvSpPr>
          <p:cNvPr id="26" name="Text 24"/>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7" name="Text 25"/>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STRATEGY</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Why these initiatives, why now, why first</a:t>
            </a:r>
            <a:endParaRPr lang="en-US" sz="3200" dirty="0"/>
          </a:p>
        </p:txBody>
      </p:sp>
      <p:sp>
        <p:nvSpPr>
          <p:cNvPr id="4" name="Text 2"/>
          <p:cNvSpPr/>
          <p:nvPr/>
        </p:nvSpPr>
        <p:spPr>
          <a:xfrm>
            <a:off x="457200" y="1600200"/>
            <a:ext cx="11247120" cy="45720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The highest-priority H1 initiatives, ranked by combined value and feasibility. Each is the answer to a specific strategic tension surfaced in the analysis.</a:t>
            </a:r>
            <a:endParaRPr lang="en-US" sz="1150" dirty="0"/>
          </a:p>
        </p:txBody>
      </p:sp>
      <p:sp>
        <p:nvSpPr>
          <p:cNvPr id="5" name="Shape 3"/>
          <p:cNvSpPr/>
          <p:nvPr/>
        </p:nvSpPr>
        <p:spPr>
          <a:xfrm>
            <a:off x="449428" y="2286000"/>
            <a:ext cx="3611880" cy="3931920"/>
          </a:xfrm>
          <a:prstGeom prst="rect">
            <a:avLst/>
          </a:prstGeom>
          <a:solidFill>
            <a:srgbClr val="FFFFFF"/>
          </a:solidFill>
          <a:ln w="12700">
            <a:solidFill>
              <a:srgbClr val="1792D5"/>
            </a:solidFill>
            <a:prstDash val="solid"/>
          </a:ln>
        </p:spPr>
      </p:sp>
      <p:sp>
        <p:nvSpPr>
          <p:cNvPr id="6" name="Shape 4"/>
          <p:cNvSpPr/>
          <p:nvPr/>
        </p:nvSpPr>
        <p:spPr>
          <a:xfrm>
            <a:off x="678028" y="2514600"/>
            <a:ext cx="457200" cy="457200"/>
          </a:xfrm>
          <a:prstGeom prst="ellipse">
            <a:avLst/>
          </a:prstGeom>
          <a:solidFill>
            <a:srgbClr val="1792D5"/>
          </a:solidFill>
          <a:ln/>
        </p:spPr>
      </p:sp>
      <p:sp>
        <p:nvSpPr>
          <p:cNvPr id="7" name="Text 5"/>
          <p:cNvSpPr/>
          <p:nvPr/>
        </p:nvSpPr>
        <p:spPr>
          <a:xfrm>
            <a:off x="678028" y="2514600"/>
            <a:ext cx="457200" cy="457200"/>
          </a:xfrm>
          <a:prstGeom prst="rect">
            <a:avLst/>
          </a:prstGeom>
          <a:noFill/>
          <a:ln/>
        </p:spPr>
        <p:txBody>
          <a:bodyPr wrap="square" rtlCol="0" anchor="ctr"/>
          <a:lstStyle/>
          <a:p>
            <a:pPr algn="ctr" indent="0" marL="0">
              <a:buNone/>
            </a:pPr>
            <a:r>
              <a:rPr lang="en-US" sz="2000" dirty="0">
                <a:solidFill>
                  <a:srgbClr val="FFFFFF"/>
                </a:solidFill>
                <a:latin typeface="Georgia" pitchFamily="34" charset="0"/>
                <a:ea typeface="Georgia" pitchFamily="34" charset="-122"/>
                <a:cs typeface="Georgia" pitchFamily="34" charset="-120"/>
              </a:rPr>
              <a:t>1</a:t>
            </a:r>
            <a:endParaRPr lang="en-US" sz="2000" dirty="0"/>
          </a:p>
        </p:txBody>
      </p:sp>
      <p:sp>
        <p:nvSpPr>
          <p:cNvPr id="8" name="Text 6"/>
          <p:cNvSpPr/>
          <p:nvPr/>
        </p:nvSpPr>
        <p:spPr>
          <a:xfrm>
            <a:off x="1272388" y="2560320"/>
            <a:ext cx="914400" cy="32004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I1</a:t>
            </a:r>
            <a:endParaRPr lang="en-US" sz="1100" dirty="0"/>
          </a:p>
        </p:txBody>
      </p:sp>
      <p:sp>
        <p:nvSpPr>
          <p:cNvPr id="9" name="Text 7"/>
          <p:cNvSpPr/>
          <p:nvPr/>
        </p:nvSpPr>
        <p:spPr>
          <a:xfrm>
            <a:off x="2095348" y="2560320"/>
            <a:ext cx="1097280" cy="320040"/>
          </a:xfrm>
          <a:prstGeom prst="rect">
            <a:avLst/>
          </a:prstGeom>
          <a:noFill/>
          <a:ln/>
        </p:spPr>
        <p:txBody>
          <a:bodyPr wrap="square" rtlCol="0" anchor="ctr"/>
          <a:lstStyle/>
          <a:p>
            <a:pPr indent="0" marL="0">
              <a:buNone/>
            </a:pPr>
            <a:r>
              <a:rPr lang="en-US" sz="800" b="1" spc="200" kern="0" dirty="0">
                <a:solidFill>
                  <a:srgbClr val="D4870E"/>
                </a:solidFill>
                <a:latin typeface="Calibri" pitchFamily="34" charset="0"/>
                <a:ea typeface="Calibri" pitchFamily="34" charset="-122"/>
                <a:cs typeface="Calibri" pitchFamily="34" charset="-120"/>
              </a:rPr>
              <a:t>ENABLER</a:t>
            </a:r>
            <a:endParaRPr lang="en-US" sz="800" dirty="0"/>
          </a:p>
        </p:txBody>
      </p:sp>
      <p:sp>
        <p:nvSpPr>
          <p:cNvPr id="10" name="Text 8"/>
          <p:cNvSpPr/>
          <p:nvPr/>
        </p:nvSpPr>
        <p:spPr>
          <a:xfrm>
            <a:off x="678028" y="3108960"/>
            <a:ext cx="3154680" cy="73152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AI Strategy Ownership &amp; Governance Reset</a:t>
            </a:r>
            <a:endParaRPr lang="en-US" sz="1500" dirty="0"/>
          </a:p>
        </p:txBody>
      </p:sp>
      <p:sp>
        <p:nvSpPr>
          <p:cNvPr id="11" name="Text 9"/>
          <p:cNvSpPr/>
          <p:nvPr/>
        </p:nvSpPr>
        <p:spPr>
          <a:xfrm>
            <a:off x="678028" y="3886200"/>
            <a:ext cx="3154680" cy="228600"/>
          </a:xfrm>
          <a:prstGeom prst="rect">
            <a:avLst/>
          </a:prstGeom>
          <a:noFill/>
          <a:ln/>
        </p:spPr>
        <p:txBody>
          <a:bodyPr wrap="square" rtlCol="0" anchor="ctr"/>
          <a:lstStyle/>
          <a:p>
            <a:pPr indent="0" marL="0">
              <a:buNone/>
            </a:pPr>
            <a:r>
              <a:rPr lang="en-US" sz="900" b="1" spc="200" kern="0" dirty="0">
                <a:solidFill>
                  <a:srgbClr val="1792D5"/>
                </a:solidFill>
                <a:latin typeface="Calibri" pitchFamily="34" charset="0"/>
                <a:ea typeface="Calibri" pitchFamily="34" charset="-122"/>
                <a:cs typeface="Calibri" pitchFamily="34" charset="-120"/>
              </a:rPr>
              <a:t>WHY THIS</a:t>
            </a:r>
            <a:endParaRPr lang="en-US" sz="900" dirty="0"/>
          </a:p>
        </p:txBody>
      </p:sp>
      <p:sp>
        <p:nvSpPr>
          <p:cNvPr id="12" name="Text 10"/>
          <p:cNvSpPr/>
          <p:nvPr/>
        </p:nvSpPr>
        <p:spPr>
          <a:xfrm>
            <a:off x="678028" y="4114800"/>
            <a:ext cx="3154680" cy="82296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The workshop confirmed the existential threat: every strategic technology decision flows through a stretched CTO function, and competitors are compounding advantage while Northwind Advisory waits. Acc</a:t>
            </a:r>
            <a:endParaRPr lang="en-US" sz="1050" dirty="0"/>
          </a:p>
        </p:txBody>
      </p:sp>
      <p:sp>
        <p:nvSpPr>
          <p:cNvPr id="13" name="Text 11"/>
          <p:cNvSpPr/>
          <p:nvPr/>
        </p:nvSpPr>
        <p:spPr>
          <a:xfrm>
            <a:off x="678028" y="4983480"/>
            <a:ext cx="3154680" cy="228600"/>
          </a:xfrm>
          <a:prstGeom prst="rect">
            <a:avLst/>
          </a:prstGeom>
          <a:noFill/>
          <a:ln/>
        </p:spPr>
        <p:txBody>
          <a:bodyPr wrap="square" rtlCol="0" anchor="ctr"/>
          <a:lstStyle/>
          <a:p>
            <a:pPr indent="0" marL="0">
              <a:buNone/>
            </a:pPr>
            <a:r>
              <a:rPr lang="en-US" sz="900" b="1" spc="200" kern="0" dirty="0">
                <a:solidFill>
                  <a:srgbClr val="1792D5"/>
                </a:solidFill>
                <a:latin typeface="Calibri" pitchFamily="34" charset="0"/>
                <a:ea typeface="Calibri" pitchFamily="34" charset="-122"/>
                <a:cs typeface="Calibri" pitchFamily="34" charset="-120"/>
              </a:rPr>
              <a:t>WHY NOW</a:t>
            </a:r>
            <a:endParaRPr lang="en-US" sz="900" dirty="0"/>
          </a:p>
        </p:txBody>
      </p:sp>
      <p:sp>
        <p:nvSpPr>
          <p:cNvPr id="14" name="Text 12"/>
          <p:cNvSpPr/>
          <p:nvPr/>
        </p:nvSpPr>
        <p:spPr>
          <a:xfrm>
            <a:off x="678028" y="5212080"/>
            <a:ext cx="3154680" cy="54864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Days 1-30. Directly addresses: AI-native firms undercutting pricing by 40-60%; 25-30% of advisory work hours becoming automatable.</a:t>
            </a:r>
            <a:endParaRPr lang="en-US" sz="1050" dirty="0"/>
          </a:p>
        </p:txBody>
      </p:sp>
      <p:sp>
        <p:nvSpPr>
          <p:cNvPr id="15" name="Text 13"/>
          <p:cNvSpPr/>
          <p:nvPr/>
        </p:nvSpPr>
        <p:spPr>
          <a:xfrm>
            <a:off x="678028" y="5806440"/>
            <a:ext cx="3154680" cy="32004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Value 8/10  ·  Feasibility 9/10  ·  A$200K–A$500K</a:t>
            </a:r>
            <a:endParaRPr lang="en-US" sz="1000" dirty="0"/>
          </a:p>
        </p:txBody>
      </p:sp>
      <p:sp>
        <p:nvSpPr>
          <p:cNvPr id="16" name="Shape 14"/>
          <p:cNvSpPr/>
          <p:nvPr/>
        </p:nvSpPr>
        <p:spPr>
          <a:xfrm>
            <a:off x="4289908" y="2286000"/>
            <a:ext cx="3611880" cy="3931920"/>
          </a:xfrm>
          <a:prstGeom prst="rect">
            <a:avLst/>
          </a:prstGeom>
          <a:solidFill>
            <a:srgbClr val="FFFFFF"/>
          </a:solidFill>
          <a:ln w="12700">
            <a:solidFill>
              <a:srgbClr val="1792D5"/>
            </a:solidFill>
            <a:prstDash val="solid"/>
          </a:ln>
        </p:spPr>
      </p:sp>
      <p:sp>
        <p:nvSpPr>
          <p:cNvPr id="17" name="Shape 15"/>
          <p:cNvSpPr/>
          <p:nvPr/>
        </p:nvSpPr>
        <p:spPr>
          <a:xfrm>
            <a:off x="4518508" y="2514600"/>
            <a:ext cx="457200" cy="457200"/>
          </a:xfrm>
          <a:prstGeom prst="ellipse">
            <a:avLst/>
          </a:prstGeom>
          <a:solidFill>
            <a:srgbClr val="1792D5"/>
          </a:solidFill>
          <a:ln/>
        </p:spPr>
      </p:sp>
      <p:sp>
        <p:nvSpPr>
          <p:cNvPr id="18" name="Text 16"/>
          <p:cNvSpPr/>
          <p:nvPr/>
        </p:nvSpPr>
        <p:spPr>
          <a:xfrm>
            <a:off x="4518508" y="2514600"/>
            <a:ext cx="457200" cy="457200"/>
          </a:xfrm>
          <a:prstGeom prst="rect">
            <a:avLst/>
          </a:prstGeom>
          <a:noFill/>
          <a:ln/>
        </p:spPr>
        <p:txBody>
          <a:bodyPr wrap="square" rtlCol="0" anchor="ctr"/>
          <a:lstStyle/>
          <a:p>
            <a:pPr algn="ctr" indent="0" marL="0">
              <a:buNone/>
            </a:pPr>
            <a:r>
              <a:rPr lang="en-US" sz="2000" dirty="0">
                <a:solidFill>
                  <a:srgbClr val="FFFFFF"/>
                </a:solidFill>
                <a:latin typeface="Georgia" pitchFamily="34" charset="0"/>
                <a:ea typeface="Georgia" pitchFamily="34" charset="-122"/>
                <a:cs typeface="Georgia" pitchFamily="34" charset="-120"/>
              </a:rPr>
              <a:t>2</a:t>
            </a:r>
            <a:endParaRPr lang="en-US" sz="2000" dirty="0"/>
          </a:p>
        </p:txBody>
      </p:sp>
      <p:sp>
        <p:nvSpPr>
          <p:cNvPr id="19" name="Text 17"/>
          <p:cNvSpPr/>
          <p:nvPr/>
        </p:nvSpPr>
        <p:spPr>
          <a:xfrm>
            <a:off x="5112868" y="2560320"/>
            <a:ext cx="914400" cy="32004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I2</a:t>
            </a:r>
            <a:endParaRPr lang="en-US" sz="1100" dirty="0"/>
          </a:p>
        </p:txBody>
      </p:sp>
      <p:sp>
        <p:nvSpPr>
          <p:cNvPr id="20" name="Text 18"/>
          <p:cNvSpPr/>
          <p:nvPr/>
        </p:nvSpPr>
        <p:spPr>
          <a:xfrm>
            <a:off x="4518508" y="3108960"/>
            <a:ext cx="3154680" cy="73152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Invoicing &amp; Quote-to-Cash Agent</a:t>
            </a:r>
            <a:endParaRPr lang="en-US" sz="1500" dirty="0"/>
          </a:p>
        </p:txBody>
      </p:sp>
      <p:sp>
        <p:nvSpPr>
          <p:cNvPr id="21" name="Text 19"/>
          <p:cNvSpPr/>
          <p:nvPr/>
        </p:nvSpPr>
        <p:spPr>
          <a:xfrm>
            <a:off x="4518508" y="3886200"/>
            <a:ext cx="3154680" cy="228600"/>
          </a:xfrm>
          <a:prstGeom prst="rect">
            <a:avLst/>
          </a:prstGeom>
          <a:noFill/>
          <a:ln/>
        </p:spPr>
        <p:txBody>
          <a:bodyPr wrap="square" rtlCol="0" anchor="ctr"/>
          <a:lstStyle/>
          <a:p>
            <a:pPr indent="0" marL="0">
              <a:buNone/>
            </a:pPr>
            <a:r>
              <a:rPr lang="en-US" sz="900" b="1" spc="200" kern="0" dirty="0">
                <a:solidFill>
                  <a:srgbClr val="1792D5"/>
                </a:solidFill>
                <a:latin typeface="Calibri" pitchFamily="34" charset="0"/>
                <a:ea typeface="Calibri" pitchFamily="34" charset="-122"/>
                <a:cs typeface="Calibri" pitchFamily="34" charset="-120"/>
              </a:rPr>
              <a:t>WHY THIS</a:t>
            </a:r>
            <a:endParaRPr lang="en-US" sz="900" dirty="0"/>
          </a:p>
        </p:txBody>
      </p:sp>
      <p:sp>
        <p:nvSpPr>
          <p:cNvPr id="22" name="Text 20"/>
          <p:cNvSpPr/>
          <p:nvPr/>
        </p:nvSpPr>
        <p:spPr>
          <a:xfrm>
            <a:off x="4518508" y="4114800"/>
            <a:ext cx="3154680" cy="82296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Workshop identified cross-system data entry across Salesforce → finance systems → engagement reporting as the single largest internal friction (1,500-2,000 hrs/week firm-wide). This is the highest-val</a:t>
            </a:r>
            <a:endParaRPr lang="en-US" sz="1050" dirty="0"/>
          </a:p>
        </p:txBody>
      </p:sp>
      <p:sp>
        <p:nvSpPr>
          <p:cNvPr id="23" name="Text 21"/>
          <p:cNvSpPr/>
          <p:nvPr/>
        </p:nvSpPr>
        <p:spPr>
          <a:xfrm>
            <a:off x="4518508" y="4983480"/>
            <a:ext cx="3154680" cy="228600"/>
          </a:xfrm>
          <a:prstGeom prst="rect">
            <a:avLst/>
          </a:prstGeom>
          <a:noFill/>
          <a:ln/>
        </p:spPr>
        <p:txBody>
          <a:bodyPr wrap="square" rtlCol="0" anchor="ctr"/>
          <a:lstStyle/>
          <a:p>
            <a:pPr indent="0" marL="0">
              <a:buNone/>
            </a:pPr>
            <a:r>
              <a:rPr lang="en-US" sz="900" b="1" spc="200" kern="0" dirty="0">
                <a:solidFill>
                  <a:srgbClr val="1792D5"/>
                </a:solidFill>
                <a:latin typeface="Calibri" pitchFamily="34" charset="0"/>
                <a:ea typeface="Calibri" pitchFamily="34" charset="-122"/>
                <a:cs typeface="Calibri" pitchFamily="34" charset="-120"/>
              </a:rPr>
              <a:t>WHY NOW</a:t>
            </a:r>
            <a:endParaRPr lang="en-US" sz="900" dirty="0"/>
          </a:p>
        </p:txBody>
      </p:sp>
      <p:sp>
        <p:nvSpPr>
          <p:cNvPr id="24" name="Text 22"/>
          <p:cNvSpPr/>
          <p:nvPr/>
        </p:nvSpPr>
        <p:spPr>
          <a:xfrm>
            <a:off x="4518508" y="5212080"/>
            <a:ext cx="3154680" cy="54864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Days 31-60. Directly addresses: Client expectations shifting to AI-speed delivery; Talent retention crisis from automation fears.</a:t>
            </a:r>
            <a:endParaRPr lang="en-US" sz="1050" dirty="0"/>
          </a:p>
        </p:txBody>
      </p:sp>
      <p:sp>
        <p:nvSpPr>
          <p:cNvPr id="25" name="Text 23"/>
          <p:cNvSpPr/>
          <p:nvPr/>
        </p:nvSpPr>
        <p:spPr>
          <a:xfrm>
            <a:off x="4518508" y="5806440"/>
            <a:ext cx="3154680" cy="32004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Value 8/10  ·  Feasibility 8/10  ·  A$1M–A$3M</a:t>
            </a:r>
            <a:endParaRPr lang="en-US" sz="1000" dirty="0"/>
          </a:p>
        </p:txBody>
      </p:sp>
      <p:sp>
        <p:nvSpPr>
          <p:cNvPr id="26" name="Shape 24"/>
          <p:cNvSpPr/>
          <p:nvPr/>
        </p:nvSpPr>
        <p:spPr>
          <a:xfrm>
            <a:off x="8130388" y="2286000"/>
            <a:ext cx="3611880" cy="3931920"/>
          </a:xfrm>
          <a:prstGeom prst="rect">
            <a:avLst/>
          </a:prstGeom>
          <a:solidFill>
            <a:srgbClr val="FFFFFF"/>
          </a:solidFill>
          <a:ln w="12700">
            <a:solidFill>
              <a:srgbClr val="1792D5"/>
            </a:solidFill>
            <a:prstDash val="solid"/>
          </a:ln>
        </p:spPr>
      </p:sp>
      <p:sp>
        <p:nvSpPr>
          <p:cNvPr id="27" name="Shape 25"/>
          <p:cNvSpPr/>
          <p:nvPr/>
        </p:nvSpPr>
        <p:spPr>
          <a:xfrm>
            <a:off x="8358988" y="2514600"/>
            <a:ext cx="457200" cy="457200"/>
          </a:xfrm>
          <a:prstGeom prst="ellipse">
            <a:avLst/>
          </a:prstGeom>
          <a:solidFill>
            <a:srgbClr val="1792D5"/>
          </a:solidFill>
          <a:ln/>
        </p:spPr>
      </p:sp>
      <p:sp>
        <p:nvSpPr>
          <p:cNvPr id="28" name="Text 26"/>
          <p:cNvSpPr/>
          <p:nvPr/>
        </p:nvSpPr>
        <p:spPr>
          <a:xfrm>
            <a:off x="8358988" y="2514600"/>
            <a:ext cx="457200" cy="457200"/>
          </a:xfrm>
          <a:prstGeom prst="rect">
            <a:avLst/>
          </a:prstGeom>
          <a:noFill/>
          <a:ln/>
        </p:spPr>
        <p:txBody>
          <a:bodyPr wrap="square" rtlCol="0" anchor="ctr"/>
          <a:lstStyle/>
          <a:p>
            <a:pPr algn="ctr" indent="0" marL="0">
              <a:buNone/>
            </a:pPr>
            <a:r>
              <a:rPr lang="en-US" sz="2000" dirty="0">
                <a:solidFill>
                  <a:srgbClr val="FFFFFF"/>
                </a:solidFill>
                <a:latin typeface="Georgia" pitchFamily="34" charset="0"/>
                <a:ea typeface="Georgia" pitchFamily="34" charset="-122"/>
                <a:cs typeface="Georgia" pitchFamily="34" charset="-120"/>
              </a:rPr>
              <a:t>3</a:t>
            </a:r>
            <a:endParaRPr lang="en-US" sz="2000" dirty="0"/>
          </a:p>
        </p:txBody>
      </p:sp>
      <p:sp>
        <p:nvSpPr>
          <p:cNvPr id="29" name="Text 27"/>
          <p:cNvSpPr/>
          <p:nvPr/>
        </p:nvSpPr>
        <p:spPr>
          <a:xfrm>
            <a:off x="8953348" y="2560320"/>
            <a:ext cx="914400" cy="320040"/>
          </a:xfrm>
          <a:prstGeom prst="rect">
            <a:avLst/>
          </a:prstGeom>
          <a:noFill/>
          <a:ln/>
        </p:spPr>
        <p:txBody>
          <a:bodyPr wrap="square" rtlCol="0" anchor="ctr"/>
          <a:lstStyle/>
          <a:p>
            <a:pPr indent="0" marL="0">
              <a:buNone/>
            </a:pPr>
            <a:r>
              <a:rPr lang="en-US" sz="1100" b="1" dirty="0">
                <a:solidFill>
                  <a:srgbClr val="6B7280"/>
                </a:solidFill>
                <a:latin typeface="Calibri" pitchFamily="34" charset="0"/>
                <a:ea typeface="Calibri" pitchFamily="34" charset="-122"/>
                <a:cs typeface="Calibri" pitchFamily="34" charset="-120"/>
              </a:rPr>
              <a:t>I3</a:t>
            </a:r>
            <a:endParaRPr lang="en-US" sz="1100" dirty="0"/>
          </a:p>
        </p:txBody>
      </p:sp>
      <p:sp>
        <p:nvSpPr>
          <p:cNvPr id="30" name="Text 28"/>
          <p:cNvSpPr/>
          <p:nvPr/>
        </p:nvSpPr>
        <p:spPr>
          <a:xfrm>
            <a:off x="8358988" y="3108960"/>
            <a:ext cx="3154680" cy="731520"/>
          </a:xfrm>
          <a:prstGeom prst="rect">
            <a:avLst/>
          </a:prstGeom>
          <a:noFill/>
          <a:ln/>
        </p:spPr>
        <p:txBody>
          <a:bodyPr wrap="square" rtlCol="0" anchor="ctr"/>
          <a:lstStyle/>
          <a:p>
            <a:pPr indent="0" marL="0">
              <a:buNone/>
            </a:pPr>
            <a:r>
              <a:rPr lang="en-US" sz="1500" dirty="0">
                <a:solidFill>
                  <a:srgbClr val="0F1B2D"/>
                </a:solidFill>
                <a:latin typeface="Georgia" pitchFamily="34" charset="0"/>
                <a:ea typeface="Georgia" pitchFamily="34" charset="-122"/>
                <a:cs typeface="Georgia" pitchFamily="34" charset="-120"/>
              </a:rPr>
              <a:t>Brief Interpretation &amp; Intake Agent</a:t>
            </a:r>
            <a:endParaRPr lang="en-US" sz="1500" dirty="0"/>
          </a:p>
        </p:txBody>
      </p:sp>
      <p:sp>
        <p:nvSpPr>
          <p:cNvPr id="31" name="Text 29"/>
          <p:cNvSpPr/>
          <p:nvPr/>
        </p:nvSpPr>
        <p:spPr>
          <a:xfrm>
            <a:off x="8358988" y="3886200"/>
            <a:ext cx="3154680" cy="228600"/>
          </a:xfrm>
          <a:prstGeom prst="rect">
            <a:avLst/>
          </a:prstGeom>
          <a:noFill/>
          <a:ln/>
        </p:spPr>
        <p:txBody>
          <a:bodyPr wrap="square" rtlCol="0" anchor="ctr"/>
          <a:lstStyle/>
          <a:p>
            <a:pPr indent="0" marL="0">
              <a:buNone/>
            </a:pPr>
            <a:r>
              <a:rPr lang="en-US" sz="900" b="1" spc="200" kern="0" dirty="0">
                <a:solidFill>
                  <a:srgbClr val="1792D5"/>
                </a:solidFill>
                <a:latin typeface="Calibri" pitchFamily="34" charset="0"/>
                <a:ea typeface="Calibri" pitchFamily="34" charset="-122"/>
                <a:cs typeface="Calibri" pitchFamily="34" charset="-120"/>
              </a:rPr>
              <a:t>WHY THIS</a:t>
            </a:r>
            <a:endParaRPr lang="en-US" sz="900" dirty="0"/>
          </a:p>
        </p:txBody>
      </p:sp>
      <p:sp>
        <p:nvSpPr>
          <p:cNvPr id="32" name="Text 30"/>
          <p:cNvSpPr/>
          <p:nvPr/>
        </p:nvSpPr>
        <p:spPr>
          <a:xfrm>
            <a:off x="8358988" y="4114800"/>
            <a:ext cx="3154680" cy="82296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Engagement scoping quality is the upstream cause of 'rework' and 'delays in delivery' issues raised in the workshop. Fixing the front door has compounding effects through the firm. Sequencing thread: </a:t>
            </a:r>
            <a:endParaRPr lang="en-US" sz="1050" dirty="0"/>
          </a:p>
        </p:txBody>
      </p:sp>
      <p:sp>
        <p:nvSpPr>
          <p:cNvPr id="33" name="Text 31"/>
          <p:cNvSpPr/>
          <p:nvPr/>
        </p:nvSpPr>
        <p:spPr>
          <a:xfrm>
            <a:off x="8358988" y="4983480"/>
            <a:ext cx="3154680" cy="228600"/>
          </a:xfrm>
          <a:prstGeom prst="rect">
            <a:avLst/>
          </a:prstGeom>
          <a:noFill/>
          <a:ln/>
        </p:spPr>
        <p:txBody>
          <a:bodyPr wrap="square" rtlCol="0" anchor="ctr"/>
          <a:lstStyle/>
          <a:p>
            <a:pPr indent="0" marL="0">
              <a:buNone/>
            </a:pPr>
            <a:r>
              <a:rPr lang="en-US" sz="900" b="1" spc="200" kern="0" dirty="0">
                <a:solidFill>
                  <a:srgbClr val="1792D5"/>
                </a:solidFill>
                <a:latin typeface="Calibri" pitchFamily="34" charset="0"/>
                <a:ea typeface="Calibri" pitchFamily="34" charset="-122"/>
                <a:cs typeface="Calibri" pitchFamily="34" charset="-120"/>
              </a:rPr>
              <a:t>WHY NOW</a:t>
            </a:r>
            <a:endParaRPr lang="en-US" sz="900" dirty="0"/>
          </a:p>
        </p:txBody>
      </p:sp>
      <p:sp>
        <p:nvSpPr>
          <p:cNvPr id="34" name="Text 32"/>
          <p:cNvSpPr/>
          <p:nvPr/>
        </p:nvSpPr>
        <p:spPr>
          <a:xfrm>
            <a:off x="8358988" y="5212080"/>
            <a:ext cx="3154680" cy="54864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Days 31-60. Directly addresses: Client expectations shifting to AI-speed delivery; Enterprise platforms becoming overpriced for AI-ac.</a:t>
            </a:r>
            <a:endParaRPr lang="en-US" sz="1050" dirty="0"/>
          </a:p>
        </p:txBody>
      </p:sp>
      <p:sp>
        <p:nvSpPr>
          <p:cNvPr id="35" name="Text 33"/>
          <p:cNvSpPr/>
          <p:nvPr/>
        </p:nvSpPr>
        <p:spPr>
          <a:xfrm>
            <a:off x="8358988" y="5806440"/>
            <a:ext cx="3154680" cy="32004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Value 9/10  ·  Feasibility 7/10  ·  A$1.5M–A$3.5M</a:t>
            </a:r>
            <a:endParaRPr lang="en-US" sz="1000" dirty="0"/>
          </a:p>
        </p:txBody>
      </p:sp>
      <p:sp>
        <p:nvSpPr>
          <p:cNvPr id="36" name="Text 34"/>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37" name="Text 35"/>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F1B2D"/>
        </a:solidFill>
      </p:bgPr>
    </p:bg>
    <p:spTree>
      <p:nvGrpSpPr>
        <p:cNvPr id="1" name=""/>
        <p:cNvGrpSpPr/>
        <p:nvPr/>
      </p:nvGrpSpPr>
      <p:grpSpPr>
        <a:xfrm>
          <a:off x="0" y="0"/>
          <a:ext cx="0" cy="0"/>
          <a:chOff x="0" y="0"/>
          <a:chExt cx="0" cy="0"/>
        </a:xfrm>
      </p:grpSpPr>
      <p:sp>
        <p:nvSpPr>
          <p:cNvPr id="2" name="Text 0"/>
          <p:cNvSpPr/>
          <p:nvPr/>
        </p:nvSpPr>
        <p:spPr>
          <a:xfrm>
            <a:off x="548640" y="457200"/>
            <a:ext cx="3657600" cy="365760"/>
          </a:xfrm>
          <a:prstGeom prst="rect">
            <a:avLst/>
          </a:prstGeom>
          <a:noFill/>
          <a:ln/>
        </p:spPr>
        <p:txBody>
          <a:bodyPr wrap="square"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my</a:t>
            </a:r>
            <a:pPr indent="0" marL="0">
              <a:buNone/>
            </a:pPr>
            <a:r>
              <a:rPr lang="en-US" sz="1600" b="1" dirty="0">
                <a:solidFill>
                  <a:srgbClr val="1792D5"/>
                </a:solidFill>
                <a:latin typeface="Georgia" pitchFamily="34" charset="0"/>
                <a:ea typeface="Georgia" pitchFamily="34" charset="-122"/>
                <a:cs typeface="Georgia" pitchFamily="34" charset="-120"/>
              </a:rPr>
              <a:t>AI</a:t>
            </a:r>
            <a:pPr indent="0" marL="0">
              <a:buNone/>
            </a:pPr>
            <a:r>
              <a:rPr lang="en-US" sz="1600" b="1" dirty="0">
                <a:solidFill>
                  <a:srgbClr val="FFFFFF"/>
                </a:solidFill>
                <a:latin typeface="Georgia" pitchFamily="34" charset="0"/>
                <a:ea typeface="Georgia" pitchFamily="34" charset="-122"/>
                <a:cs typeface="Georgia" pitchFamily="34" charset="-120"/>
              </a:rPr>
              <a:t>strategy</a:t>
            </a:r>
            <a:endParaRPr lang="en-US" sz="1600" dirty="0"/>
          </a:p>
        </p:txBody>
      </p:sp>
      <p:sp>
        <p:nvSpPr>
          <p:cNvPr id="3" name="Text 1"/>
          <p:cNvSpPr/>
          <p:nvPr/>
        </p:nvSpPr>
        <p:spPr>
          <a:xfrm>
            <a:off x="548640" y="2377440"/>
            <a:ext cx="10972800" cy="365760"/>
          </a:xfrm>
          <a:prstGeom prst="rect">
            <a:avLst/>
          </a:prstGeom>
          <a:noFill/>
          <a:ln/>
        </p:spPr>
        <p:txBody>
          <a:bodyPr wrap="square" rtlCol="0" anchor="ctr"/>
          <a:lstStyle/>
          <a:p>
            <a:pPr indent="0" marL="0">
              <a:buNone/>
            </a:pPr>
            <a:r>
              <a:rPr lang="en-US" sz="1400" b="1" spc="500" kern="0" dirty="0">
                <a:solidFill>
                  <a:srgbClr val="1792D5"/>
                </a:solidFill>
                <a:latin typeface="Calibri" pitchFamily="34" charset="0"/>
                <a:ea typeface="Calibri" pitchFamily="34" charset="-122"/>
                <a:cs typeface="Calibri" pitchFamily="34" charset="-120"/>
              </a:rPr>
              <a:t>SECTION 04</a:t>
            </a:r>
            <a:endParaRPr lang="en-US" sz="1400" dirty="0"/>
          </a:p>
        </p:txBody>
      </p:sp>
      <p:sp>
        <p:nvSpPr>
          <p:cNvPr id="4" name="Text 2"/>
          <p:cNvSpPr/>
          <p:nvPr/>
        </p:nvSpPr>
        <p:spPr>
          <a:xfrm>
            <a:off x="548640" y="2926080"/>
            <a:ext cx="10972800" cy="868680"/>
          </a:xfrm>
          <a:prstGeom prst="rect">
            <a:avLst/>
          </a:prstGeom>
          <a:noFill/>
          <a:ln/>
        </p:spPr>
        <p:txBody>
          <a:bodyPr wrap="square" rtlCol="0" anchor="ctr"/>
          <a:lstStyle/>
          <a:p>
            <a:pPr indent="0" marL="0">
              <a:buNone/>
            </a:pPr>
            <a:r>
              <a:rPr lang="en-US" sz="5600" dirty="0">
                <a:solidFill>
                  <a:srgbClr val="FFFFFF"/>
                </a:solidFill>
                <a:latin typeface="Georgia" pitchFamily="34" charset="0"/>
                <a:ea typeface="Georgia" pitchFamily="34" charset="-122"/>
                <a:cs typeface="Georgia" pitchFamily="34" charset="-120"/>
              </a:rPr>
              <a:t>The</a:t>
            </a:r>
            <a:endParaRPr lang="en-US" sz="5600" dirty="0"/>
          </a:p>
        </p:txBody>
      </p:sp>
      <p:sp>
        <p:nvSpPr>
          <p:cNvPr id="5" name="Text 3"/>
          <p:cNvSpPr/>
          <p:nvPr/>
        </p:nvSpPr>
        <p:spPr>
          <a:xfrm>
            <a:off x="548640" y="3703320"/>
            <a:ext cx="10972800" cy="868680"/>
          </a:xfrm>
          <a:prstGeom prst="rect">
            <a:avLst/>
          </a:prstGeom>
          <a:noFill/>
          <a:ln/>
        </p:spPr>
        <p:txBody>
          <a:bodyPr wrap="square" rtlCol="0" anchor="ctr"/>
          <a:lstStyle/>
          <a:p>
            <a:pPr indent="0" marL="0">
              <a:buNone/>
            </a:pPr>
            <a:r>
              <a:rPr lang="en-US" sz="5600" i="1" dirty="0">
                <a:solidFill>
                  <a:srgbClr val="CADCFC"/>
                </a:solidFill>
                <a:latin typeface="Georgia" pitchFamily="34" charset="0"/>
                <a:ea typeface="Georgia" pitchFamily="34" charset="-122"/>
                <a:cs typeface="Georgia" pitchFamily="34" charset="-120"/>
              </a:rPr>
              <a:t>roadmap</a:t>
            </a:r>
            <a:endParaRPr lang="en-US" sz="5600" dirty="0"/>
          </a:p>
        </p:txBody>
      </p:sp>
      <p:sp>
        <p:nvSpPr>
          <p:cNvPr id="6" name="Text 4"/>
          <p:cNvSpPr/>
          <p:nvPr/>
        </p:nvSpPr>
        <p:spPr>
          <a:xfrm>
            <a:off x="548640" y="4937760"/>
            <a:ext cx="7772400" cy="1188720"/>
          </a:xfrm>
          <a:prstGeom prst="rect">
            <a:avLst/>
          </a:prstGeom>
          <a:noFill/>
          <a:ln/>
        </p:spPr>
        <p:txBody>
          <a:bodyPr wrap="square" rtlCol="0" anchor="ctr"/>
          <a:lstStyle/>
          <a:p>
            <a:pPr indent="0" marL="0">
              <a:buNone/>
            </a:pPr>
            <a:r>
              <a:rPr lang="en-US" sz="1400" dirty="0">
                <a:solidFill>
                  <a:srgbClr val="94A3B8"/>
                </a:solidFill>
                <a:latin typeface="Calibri" pitchFamily="34" charset="0"/>
                <a:ea typeface="Calibri" pitchFamily="34" charset="-122"/>
                <a:cs typeface="Calibri" pitchFamily="34" charset="-120"/>
              </a:rPr>
              <a:t>10 initiatives across three horizons, two foundation enablers first, and a benefit case for prioritisation. What to do, in what order, and what to defer.</a:t>
            </a:r>
            <a:endParaRPr lang="en-US" sz="1400" dirty="0"/>
          </a:p>
        </p:txBody>
      </p:sp>
      <p:sp>
        <p:nvSpPr>
          <p:cNvPr id="7" name="Text 5"/>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   ·   CONFIDENTIAL   ·   Northwind Advisory</a:t>
            </a:r>
            <a:endParaRPr lang="en-US" sz="900" dirty="0"/>
          </a:p>
        </p:txBody>
      </p:sp>
      <p:sp>
        <p:nvSpPr>
          <p:cNvPr id="8" name="Text 6"/>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10 initiatives, sequenced</a:t>
            </a:r>
            <a:endParaRPr lang="en-US" sz="3200" dirty="0"/>
          </a:p>
        </p:txBody>
      </p:sp>
      <p:sp>
        <p:nvSpPr>
          <p:cNvPr id="4" name="Shape 2"/>
          <p:cNvSpPr/>
          <p:nvPr/>
        </p:nvSpPr>
        <p:spPr>
          <a:xfrm>
            <a:off x="426568" y="1874520"/>
            <a:ext cx="3657600" cy="4434840"/>
          </a:xfrm>
          <a:prstGeom prst="rect">
            <a:avLst/>
          </a:prstGeom>
          <a:solidFill>
            <a:srgbClr val="F5FAFD"/>
          </a:solidFill>
          <a:ln w="6350">
            <a:solidFill>
              <a:srgbClr val="E5E7EB"/>
            </a:solidFill>
            <a:prstDash val="solid"/>
          </a:ln>
        </p:spPr>
      </p:sp>
      <p:sp>
        <p:nvSpPr>
          <p:cNvPr id="5" name="Text 3"/>
          <p:cNvSpPr/>
          <p:nvPr/>
        </p:nvSpPr>
        <p:spPr>
          <a:xfrm>
            <a:off x="609448" y="2011680"/>
            <a:ext cx="3291840" cy="274320"/>
          </a:xfrm>
          <a:prstGeom prst="rect">
            <a:avLst/>
          </a:prstGeom>
          <a:noFill/>
          <a:ln/>
        </p:spPr>
        <p:txBody>
          <a:bodyPr wrap="square" rtlCol="0" anchor="ctr"/>
          <a:lstStyle/>
          <a:p>
            <a:pPr indent="0" marL="0">
              <a:buNone/>
            </a:pPr>
            <a:r>
              <a:rPr lang="en-US" sz="1000" b="1" spc="200" kern="0" dirty="0">
                <a:solidFill>
                  <a:srgbClr val="1792D5"/>
                </a:solidFill>
                <a:latin typeface="Calibri" pitchFamily="34" charset="0"/>
                <a:ea typeface="Calibri" pitchFamily="34" charset="-122"/>
                <a:cs typeface="Calibri" pitchFamily="34" charset="-120"/>
              </a:rPr>
              <a:t>HORIZON 1   Foundation · 0–12m</a:t>
            </a:r>
            <a:endParaRPr lang="en-US" sz="1000" dirty="0"/>
          </a:p>
        </p:txBody>
      </p:sp>
      <p:sp>
        <p:nvSpPr>
          <p:cNvPr id="6" name="Shape 4"/>
          <p:cNvSpPr/>
          <p:nvPr/>
        </p:nvSpPr>
        <p:spPr>
          <a:xfrm>
            <a:off x="609448" y="2423160"/>
            <a:ext cx="502920" cy="320040"/>
          </a:xfrm>
          <a:prstGeom prst="rect">
            <a:avLst/>
          </a:prstGeom>
          <a:solidFill>
            <a:srgbClr val="1792D5"/>
          </a:solidFill>
          <a:ln/>
        </p:spPr>
      </p:sp>
      <p:sp>
        <p:nvSpPr>
          <p:cNvPr id="7" name="Text 5"/>
          <p:cNvSpPr/>
          <p:nvPr/>
        </p:nvSpPr>
        <p:spPr>
          <a:xfrm>
            <a:off x="609448" y="242316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I1</a:t>
            </a:r>
            <a:endParaRPr lang="en-US" sz="1000" dirty="0"/>
          </a:p>
        </p:txBody>
      </p:sp>
      <p:sp>
        <p:nvSpPr>
          <p:cNvPr id="8" name="Text 6"/>
          <p:cNvSpPr/>
          <p:nvPr/>
        </p:nvSpPr>
        <p:spPr>
          <a:xfrm>
            <a:off x="1203808" y="237744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AI Strategy Ownership &amp; Governance Reset</a:t>
            </a:r>
            <a:endParaRPr lang="en-US" sz="1100" dirty="0"/>
          </a:p>
        </p:txBody>
      </p:sp>
      <p:sp>
        <p:nvSpPr>
          <p:cNvPr id="9" name="Text 7"/>
          <p:cNvSpPr/>
          <p:nvPr/>
        </p:nvSpPr>
        <p:spPr>
          <a:xfrm>
            <a:off x="1203808" y="2788920"/>
            <a:ext cx="1097280" cy="201168"/>
          </a:xfrm>
          <a:prstGeom prst="rect">
            <a:avLst/>
          </a:prstGeom>
          <a:noFill/>
          <a:ln/>
        </p:spPr>
        <p:txBody>
          <a:bodyPr wrap="square" rtlCol="0" anchor="ctr"/>
          <a:lstStyle/>
          <a:p>
            <a:pPr indent="0" marL="0">
              <a:buNone/>
            </a:pPr>
            <a:r>
              <a:rPr lang="en-US" sz="800" b="1" spc="200" kern="0" dirty="0">
                <a:solidFill>
                  <a:srgbClr val="D4870E"/>
                </a:solidFill>
                <a:latin typeface="Calibri" pitchFamily="34" charset="0"/>
                <a:ea typeface="Calibri" pitchFamily="34" charset="-122"/>
                <a:cs typeface="Calibri" pitchFamily="34" charset="-120"/>
              </a:rPr>
              <a:t>ENABLER</a:t>
            </a:r>
            <a:endParaRPr lang="en-US" sz="800" dirty="0"/>
          </a:p>
        </p:txBody>
      </p:sp>
      <p:sp>
        <p:nvSpPr>
          <p:cNvPr id="10" name="Shape 8"/>
          <p:cNvSpPr/>
          <p:nvPr/>
        </p:nvSpPr>
        <p:spPr>
          <a:xfrm>
            <a:off x="609448" y="3200400"/>
            <a:ext cx="502920" cy="320040"/>
          </a:xfrm>
          <a:prstGeom prst="rect">
            <a:avLst/>
          </a:prstGeom>
          <a:solidFill>
            <a:srgbClr val="1792D5"/>
          </a:solidFill>
          <a:ln/>
        </p:spPr>
      </p:sp>
      <p:sp>
        <p:nvSpPr>
          <p:cNvPr id="11" name="Text 9"/>
          <p:cNvSpPr/>
          <p:nvPr/>
        </p:nvSpPr>
        <p:spPr>
          <a:xfrm>
            <a:off x="609448" y="320040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I2</a:t>
            </a:r>
            <a:endParaRPr lang="en-US" sz="1000" dirty="0"/>
          </a:p>
        </p:txBody>
      </p:sp>
      <p:sp>
        <p:nvSpPr>
          <p:cNvPr id="12" name="Text 10"/>
          <p:cNvSpPr/>
          <p:nvPr/>
        </p:nvSpPr>
        <p:spPr>
          <a:xfrm>
            <a:off x="1203808" y="315468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Invoicing &amp; Quote-to-Cash Agent</a:t>
            </a:r>
            <a:endParaRPr lang="en-US" sz="1100" dirty="0"/>
          </a:p>
        </p:txBody>
      </p:sp>
      <p:sp>
        <p:nvSpPr>
          <p:cNvPr id="13" name="Shape 11"/>
          <p:cNvSpPr/>
          <p:nvPr/>
        </p:nvSpPr>
        <p:spPr>
          <a:xfrm>
            <a:off x="609448" y="3977640"/>
            <a:ext cx="502920" cy="320040"/>
          </a:xfrm>
          <a:prstGeom prst="rect">
            <a:avLst/>
          </a:prstGeom>
          <a:solidFill>
            <a:srgbClr val="1792D5"/>
          </a:solidFill>
          <a:ln/>
        </p:spPr>
      </p:sp>
      <p:sp>
        <p:nvSpPr>
          <p:cNvPr id="14" name="Text 12"/>
          <p:cNvSpPr/>
          <p:nvPr/>
        </p:nvSpPr>
        <p:spPr>
          <a:xfrm>
            <a:off x="609448" y="397764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I3</a:t>
            </a:r>
            <a:endParaRPr lang="en-US" sz="1000" dirty="0"/>
          </a:p>
        </p:txBody>
      </p:sp>
      <p:sp>
        <p:nvSpPr>
          <p:cNvPr id="15" name="Text 13"/>
          <p:cNvSpPr/>
          <p:nvPr/>
        </p:nvSpPr>
        <p:spPr>
          <a:xfrm>
            <a:off x="1203808" y="393192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Brief Interpretation &amp; Intake Agent</a:t>
            </a:r>
            <a:endParaRPr lang="en-US" sz="1100" dirty="0"/>
          </a:p>
        </p:txBody>
      </p:sp>
      <p:sp>
        <p:nvSpPr>
          <p:cNvPr id="16" name="Shape 14"/>
          <p:cNvSpPr/>
          <p:nvPr/>
        </p:nvSpPr>
        <p:spPr>
          <a:xfrm>
            <a:off x="609448" y="4754880"/>
            <a:ext cx="502920" cy="320040"/>
          </a:xfrm>
          <a:prstGeom prst="rect">
            <a:avLst/>
          </a:prstGeom>
          <a:solidFill>
            <a:srgbClr val="1792D5"/>
          </a:solidFill>
          <a:ln/>
        </p:spPr>
      </p:sp>
      <p:sp>
        <p:nvSpPr>
          <p:cNvPr id="17" name="Text 15"/>
          <p:cNvSpPr/>
          <p:nvPr/>
        </p:nvSpPr>
        <p:spPr>
          <a:xfrm>
            <a:off x="609448" y="475488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I4</a:t>
            </a:r>
            <a:endParaRPr lang="en-US" sz="1000" dirty="0"/>
          </a:p>
        </p:txBody>
      </p:sp>
      <p:sp>
        <p:nvSpPr>
          <p:cNvPr id="18" name="Text 16"/>
          <p:cNvSpPr/>
          <p:nvPr/>
        </p:nvSpPr>
        <p:spPr>
          <a:xfrm>
            <a:off x="1203808" y="470916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Workforce AI Readiness Sprint</a:t>
            </a:r>
            <a:endParaRPr lang="en-US" sz="1100" dirty="0"/>
          </a:p>
        </p:txBody>
      </p:sp>
      <p:sp>
        <p:nvSpPr>
          <p:cNvPr id="19" name="Text 17"/>
          <p:cNvSpPr/>
          <p:nvPr/>
        </p:nvSpPr>
        <p:spPr>
          <a:xfrm>
            <a:off x="1203808" y="5120640"/>
            <a:ext cx="1097280" cy="201168"/>
          </a:xfrm>
          <a:prstGeom prst="rect">
            <a:avLst/>
          </a:prstGeom>
          <a:noFill/>
          <a:ln/>
        </p:spPr>
        <p:txBody>
          <a:bodyPr wrap="square" rtlCol="0" anchor="ctr"/>
          <a:lstStyle/>
          <a:p>
            <a:pPr indent="0" marL="0">
              <a:buNone/>
            </a:pPr>
            <a:r>
              <a:rPr lang="en-US" sz="800" b="1" spc="200" kern="0" dirty="0">
                <a:solidFill>
                  <a:srgbClr val="D4870E"/>
                </a:solidFill>
                <a:latin typeface="Calibri" pitchFamily="34" charset="0"/>
                <a:ea typeface="Calibri" pitchFamily="34" charset="-122"/>
                <a:cs typeface="Calibri" pitchFamily="34" charset="-120"/>
              </a:rPr>
              <a:t>ENABLER</a:t>
            </a:r>
            <a:endParaRPr lang="en-US" sz="800" dirty="0"/>
          </a:p>
        </p:txBody>
      </p:sp>
      <p:sp>
        <p:nvSpPr>
          <p:cNvPr id="20" name="Shape 18"/>
          <p:cNvSpPr/>
          <p:nvPr/>
        </p:nvSpPr>
        <p:spPr>
          <a:xfrm>
            <a:off x="609448" y="5532120"/>
            <a:ext cx="502920" cy="320040"/>
          </a:xfrm>
          <a:prstGeom prst="rect">
            <a:avLst/>
          </a:prstGeom>
          <a:solidFill>
            <a:srgbClr val="1792D5"/>
          </a:solidFill>
          <a:ln/>
        </p:spPr>
      </p:sp>
      <p:sp>
        <p:nvSpPr>
          <p:cNvPr id="21" name="Text 19"/>
          <p:cNvSpPr/>
          <p:nvPr/>
        </p:nvSpPr>
        <p:spPr>
          <a:xfrm>
            <a:off x="609448" y="553212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I9</a:t>
            </a:r>
            <a:endParaRPr lang="en-US" sz="1000" dirty="0"/>
          </a:p>
        </p:txBody>
      </p:sp>
      <p:sp>
        <p:nvSpPr>
          <p:cNvPr id="22" name="Text 20"/>
          <p:cNvSpPr/>
          <p:nvPr/>
        </p:nvSpPr>
        <p:spPr>
          <a:xfrm>
            <a:off x="1203808" y="548640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AI-Native Competitive Pricing &amp; Packaging Reset</a:t>
            </a:r>
            <a:endParaRPr lang="en-US" sz="1100" dirty="0"/>
          </a:p>
        </p:txBody>
      </p:sp>
      <p:sp>
        <p:nvSpPr>
          <p:cNvPr id="23" name="Shape 21"/>
          <p:cNvSpPr/>
          <p:nvPr/>
        </p:nvSpPr>
        <p:spPr>
          <a:xfrm>
            <a:off x="4267048" y="1874520"/>
            <a:ext cx="3657600" cy="4434840"/>
          </a:xfrm>
          <a:prstGeom prst="rect">
            <a:avLst/>
          </a:prstGeom>
          <a:solidFill>
            <a:srgbClr val="F5FAFD"/>
          </a:solidFill>
          <a:ln w="6350">
            <a:solidFill>
              <a:srgbClr val="E5E7EB"/>
            </a:solidFill>
            <a:prstDash val="solid"/>
          </a:ln>
        </p:spPr>
      </p:sp>
      <p:sp>
        <p:nvSpPr>
          <p:cNvPr id="24" name="Text 22"/>
          <p:cNvSpPr/>
          <p:nvPr/>
        </p:nvSpPr>
        <p:spPr>
          <a:xfrm>
            <a:off x="4449928" y="2011680"/>
            <a:ext cx="3291840" cy="274320"/>
          </a:xfrm>
          <a:prstGeom prst="rect">
            <a:avLst/>
          </a:prstGeom>
          <a:noFill/>
          <a:ln/>
        </p:spPr>
        <p:txBody>
          <a:bodyPr wrap="square" rtlCol="0" anchor="ctr"/>
          <a:lstStyle/>
          <a:p>
            <a:pPr indent="0" marL="0">
              <a:buNone/>
            </a:pPr>
            <a:r>
              <a:rPr lang="en-US" sz="1000" b="1" spc="200" kern="0" dirty="0">
                <a:solidFill>
                  <a:srgbClr val="1792D5"/>
                </a:solidFill>
                <a:latin typeface="Calibri" pitchFamily="34" charset="0"/>
                <a:ea typeface="Calibri" pitchFamily="34" charset="-122"/>
                <a:cs typeface="Calibri" pitchFamily="34" charset="-120"/>
              </a:rPr>
              <a:t>HORIZON 2   Acceleration · 12–24m</a:t>
            </a:r>
            <a:endParaRPr lang="en-US" sz="1000" dirty="0"/>
          </a:p>
        </p:txBody>
      </p:sp>
      <p:sp>
        <p:nvSpPr>
          <p:cNvPr id="25" name="Shape 23"/>
          <p:cNvSpPr/>
          <p:nvPr/>
        </p:nvSpPr>
        <p:spPr>
          <a:xfrm>
            <a:off x="4449928" y="2423160"/>
            <a:ext cx="502920" cy="320040"/>
          </a:xfrm>
          <a:prstGeom prst="rect">
            <a:avLst/>
          </a:prstGeom>
          <a:solidFill>
            <a:srgbClr val="1792D5"/>
          </a:solidFill>
          <a:ln/>
        </p:spPr>
      </p:sp>
      <p:sp>
        <p:nvSpPr>
          <p:cNvPr id="26" name="Text 24"/>
          <p:cNvSpPr/>
          <p:nvPr/>
        </p:nvSpPr>
        <p:spPr>
          <a:xfrm>
            <a:off x="4449928" y="242316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I5</a:t>
            </a:r>
            <a:endParaRPr lang="en-US" sz="1000" dirty="0"/>
          </a:p>
        </p:txBody>
      </p:sp>
      <p:sp>
        <p:nvSpPr>
          <p:cNvPr id="27" name="Text 25"/>
          <p:cNvSpPr/>
          <p:nvPr/>
        </p:nvSpPr>
        <p:spPr>
          <a:xfrm>
            <a:off x="5044288" y="237744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Quality Control Co-Pilot for Deliverable Review</a:t>
            </a:r>
            <a:endParaRPr lang="en-US" sz="1100" dirty="0"/>
          </a:p>
        </p:txBody>
      </p:sp>
      <p:sp>
        <p:nvSpPr>
          <p:cNvPr id="28" name="Shape 26"/>
          <p:cNvSpPr/>
          <p:nvPr/>
        </p:nvSpPr>
        <p:spPr>
          <a:xfrm>
            <a:off x="4449928" y="3200400"/>
            <a:ext cx="502920" cy="320040"/>
          </a:xfrm>
          <a:prstGeom prst="rect">
            <a:avLst/>
          </a:prstGeom>
          <a:solidFill>
            <a:srgbClr val="1792D5"/>
          </a:solidFill>
          <a:ln/>
        </p:spPr>
      </p:sp>
      <p:sp>
        <p:nvSpPr>
          <p:cNvPr id="29" name="Text 27"/>
          <p:cNvSpPr/>
          <p:nvPr/>
        </p:nvSpPr>
        <p:spPr>
          <a:xfrm>
            <a:off x="4449928" y="320040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I6</a:t>
            </a:r>
            <a:endParaRPr lang="en-US" sz="1000" dirty="0"/>
          </a:p>
        </p:txBody>
      </p:sp>
      <p:sp>
        <p:nvSpPr>
          <p:cNvPr id="30" name="Text 28"/>
          <p:cNvSpPr/>
          <p:nvPr/>
        </p:nvSpPr>
        <p:spPr>
          <a:xfrm>
            <a:off x="5044288" y="315468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Productised AI-Augmented Strategy Service Line</a:t>
            </a:r>
            <a:endParaRPr lang="en-US" sz="1100" dirty="0"/>
          </a:p>
        </p:txBody>
      </p:sp>
      <p:sp>
        <p:nvSpPr>
          <p:cNvPr id="31" name="Shape 29"/>
          <p:cNvSpPr/>
          <p:nvPr/>
        </p:nvSpPr>
        <p:spPr>
          <a:xfrm>
            <a:off x="4449928" y="3977640"/>
            <a:ext cx="502920" cy="320040"/>
          </a:xfrm>
          <a:prstGeom prst="rect">
            <a:avLst/>
          </a:prstGeom>
          <a:solidFill>
            <a:srgbClr val="1792D5"/>
          </a:solidFill>
          <a:ln/>
        </p:spPr>
      </p:sp>
      <p:sp>
        <p:nvSpPr>
          <p:cNvPr id="32" name="Text 30"/>
          <p:cNvSpPr/>
          <p:nvPr/>
        </p:nvSpPr>
        <p:spPr>
          <a:xfrm>
            <a:off x="4449928" y="397764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I7</a:t>
            </a:r>
            <a:endParaRPr lang="en-US" sz="1000" dirty="0"/>
          </a:p>
        </p:txBody>
      </p:sp>
      <p:sp>
        <p:nvSpPr>
          <p:cNvPr id="33" name="Text 31"/>
          <p:cNvSpPr/>
          <p:nvPr/>
        </p:nvSpPr>
        <p:spPr>
          <a:xfrm>
            <a:off x="5044288" y="393192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Replace Salesforce with Purpose-Built Advisory Operations Platform</a:t>
            </a:r>
            <a:endParaRPr lang="en-US" sz="1100" dirty="0"/>
          </a:p>
        </p:txBody>
      </p:sp>
      <p:sp>
        <p:nvSpPr>
          <p:cNvPr id="34" name="Shape 32"/>
          <p:cNvSpPr/>
          <p:nvPr/>
        </p:nvSpPr>
        <p:spPr>
          <a:xfrm>
            <a:off x="4449928" y="4754880"/>
            <a:ext cx="502920" cy="320040"/>
          </a:xfrm>
          <a:prstGeom prst="rect">
            <a:avLst/>
          </a:prstGeom>
          <a:solidFill>
            <a:srgbClr val="1792D5"/>
          </a:solidFill>
          <a:ln/>
        </p:spPr>
      </p:sp>
      <p:sp>
        <p:nvSpPr>
          <p:cNvPr id="35" name="Text 33"/>
          <p:cNvSpPr/>
          <p:nvPr/>
        </p:nvSpPr>
        <p:spPr>
          <a:xfrm>
            <a:off x="4449928" y="475488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I8</a:t>
            </a:r>
            <a:endParaRPr lang="en-US" sz="1000" dirty="0"/>
          </a:p>
        </p:txBody>
      </p:sp>
      <p:sp>
        <p:nvSpPr>
          <p:cNvPr id="36" name="Text 34"/>
          <p:cNvSpPr/>
          <p:nvPr/>
        </p:nvSpPr>
        <p:spPr>
          <a:xfrm>
            <a:off x="5044288" y="470916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Methodology-as-Agent: Codify the Advisory Process</a:t>
            </a:r>
            <a:endParaRPr lang="en-US" sz="1100" dirty="0"/>
          </a:p>
        </p:txBody>
      </p:sp>
      <p:sp>
        <p:nvSpPr>
          <p:cNvPr id="37" name="Shape 35"/>
          <p:cNvSpPr/>
          <p:nvPr/>
        </p:nvSpPr>
        <p:spPr>
          <a:xfrm>
            <a:off x="8107528" y="1874520"/>
            <a:ext cx="3657600" cy="4434840"/>
          </a:xfrm>
          <a:prstGeom prst="rect">
            <a:avLst/>
          </a:prstGeom>
          <a:solidFill>
            <a:srgbClr val="F5FAFD"/>
          </a:solidFill>
          <a:ln w="6350">
            <a:solidFill>
              <a:srgbClr val="E5E7EB"/>
            </a:solidFill>
            <a:prstDash val="solid"/>
          </a:ln>
        </p:spPr>
      </p:sp>
      <p:sp>
        <p:nvSpPr>
          <p:cNvPr id="38" name="Text 36"/>
          <p:cNvSpPr/>
          <p:nvPr/>
        </p:nvSpPr>
        <p:spPr>
          <a:xfrm>
            <a:off x="8290408" y="2011680"/>
            <a:ext cx="3291840" cy="274320"/>
          </a:xfrm>
          <a:prstGeom prst="rect">
            <a:avLst/>
          </a:prstGeom>
          <a:noFill/>
          <a:ln/>
        </p:spPr>
        <p:txBody>
          <a:bodyPr wrap="square" rtlCol="0" anchor="ctr"/>
          <a:lstStyle/>
          <a:p>
            <a:pPr indent="0" marL="0">
              <a:buNone/>
            </a:pPr>
            <a:r>
              <a:rPr lang="en-US" sz="1000" b="1" spc="200" kern="0" dirty="0">
                <a:solidFill>
                  <a:srgbClr val="1792D5"/>
                </a:solidFill>
                <a:latin typeface="Calibri" pitchFamily="34" charset="0"/>
                <a:ea typeface="Calibri" pitchFamily="34" charset="-122"/>
                <a:cs typeface="Calibri" pitchFamily="34" charset="-120"/>
              </a:rPr>
              <a:t>HORIZON 3   Transformation · 24–36m</a:t>
            </a:r>
            <a:endParaRPr lang="en-US" sz="1000" dirty="0"/>
          </a:p>
        </p:txBody>
      </p:sp>
      <p:sp>
        <p:nvSpPr>
          <p:cNvPr id="39" name="Shape 37"/>
          <p:cNvSpPr/>
          <p:nvPr/>
        </p:nvSpPr>
        <p:spPr>
          <a:xfrm>
            <a:off x="8290408" y="2423160"/>
            <a:ext cx="502920" cy="320040"/>
          </a:xfrm>
          <a:prstGeom prst="rect">
            <a:avLst/>
          </a:prstGeom>
          <a:solidFill>
            <a:srgbClr val="1792D5"/>
          </a:solidFill>
          <a:ln/>
        </p:spPr>
      </p:sp>
      <p:sp>
        <p:nvSpPr>
          <p:cNvPr id="40" name="Text 38"/>
          <p:cNvSpPr/>
          <p:nvPr/>
        </p:nvSpPr>
        <p:spPr>
          <a:xfrm>
            <a:off x="8290408" y="2423160"/>
            <a:ext cx="502920" cy="32004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I10</a:t>
            </a:r>
            <a:endParaRPr lang="en-US" sz="1000" dirty="0"/>
          </a:p>
        </p:txBody>
      </p:sp>
      <p:sp>
        <p:nvSpPr>
          <p:cNvPr id="41" name="Text 39"/>
          <p:cNvSpPr/>
          <p:nvPr/>
        </p:nvSpPr>
        <p:spPr>
          <a:xfrm>
            <a:off x="8884768" y="2377440"/>
            <a:ext cx="269748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Comprehensive Workforce AI Transformation</a:t>
            </a:r>
            <a:endParaRPr lang="en-US" sz="1100" dirty="0"/>
          </a:p>
        </p:txBody>
      </p:sp>
      <p:sp>
        <p:nvSpPr>
          <p:cNvPr id="42" name="Text 40"/>
          <p:cNvSpPr/>
          <p:nvPr/>
        </p:nvSpPr>
        <p:spPr>
          <a:xfrm>
            <a:off x="457200" y="6080760"/>
            <a:ext cx="11247120" cy="274320"/>
          </a:xfrm>
          <a:prstGeom prst="rect">
            <a:avLst/>
          </a:prstGeom>
          <a:noFill/>
          <a:ln/>
        </p:spPr>
        <p:txBody>
          <a:bodyPr wrap="square"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Enabler initiatives unlock downstream capability and are prioritised within each horizon.</a:t>
            </a:r>
            <a:endParaRPr lang="en-US" sz="1000" dirty="0"/>
          </a:p>
        </p:txBody>
      </p:sp>
      <p:sp>
        <p:nvSpPr>
          <p:cNvPr id="43" name="Text 41"/>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44" name="Text 42"/>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ABOUT THIS PACK</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Four documents, one decision conversation</a:t>
            </a:r>
            <a:endParaRPr lang="en-US" sz="3200" dirty="0"/>
          </a:p>
        </p:txBody>
      </p:sp>
      <p:sp>
        <p:nvSpPr>
          <p:cNvPr id="4" name="Text 2"/>
          <p:cNvSpPr/>
          <p:nvPr/>
        </p:nvSpPr>
        <p:spPr>
          <a:xfrm>
            <a:off x="457200" y="1691640"/>
            <a:ext cx="11247120" cy="640080"/>
          </a:xfrm>
          <a:prstGeom prst="rect">
            <a:avLst/>
          </a:prstGeom>
          <a:noFill/>
          <a:ln/>
        </p:spPr>
        <p:txBody>
          <a:bodyPr wrap="square" rtlCol="0" anchor="ctr"/>
          <a:lstStyle/>
          <a:p>
            <a:pPr indent="0" marL="0">
              <a:buNone/>
            </a:pPr>
            <a:r>
              <a:rPr lang="en-US" sz="1300" dirty="0">
                <a:solidFill>
                  <a:srgbClr val="374151"/>
                </a:solidFill>
                <a:latin typeface="Calibri" pitchFamily="34" charset="0"/>
                <a:ea typeface="Calibri" pitchFamily="34" charset="-122"/>
                <a:cs typeface="Calibri" pitchFamily="34" charset="-120"/>
              </a:rPr>
              <a:t>This pack distils the AI Disruption Analysis, AI Strategy Canvas and AI Transformation Roadmap into the slides a board needs to make a decision. Read it as the briefing layer. The full documents support detailed planning.</a:t>
            </a:r>
            <a:endParaRPr lang="en-US" sz="1300" dirty="0"/>
          </a:p>
        </p:txBody>
      </p:sp>
      <p:sp>
        <p:nvSpPr>
          <p:cNvPr id="5" name="Shape 3"/>
          <p:cNvSpPr/>
          <p:nvPr/>
        </p:nvSpPr>
        <p:spPr>
          <a:xfrm>
            <a:off x="518008" y="2743200"/>
            <a:ext cx="2651760" cy="3108960"/>
          </a:xfrm>
          <a:prstGeom prst="rect">
            <a:avLst/>
          </a:prstGeom>
          <a:solidFill>
            <a:srgbClr val="F5FAFD"/>
          </a:solidFill>
          <a:ln w="6350">
            <a:solidFill>
              <a:srgbClr val="E5E7EB"/>
            </a:solidFill>
            <a:prstDash val="solid"/>
          </a:ln>
        </p:spPr>
      </p:sp>
      <p:sp>
        <p:nvSpPr>
          <p:cNvPr id="6" name="Text 4"/>
          <p:cNvSpPr/>
          <p:nvPr/>
        </p:nvSpPr>
        <p:spPr>
          <a:xfrm>
            <a:off x="746608" y="2926080"/>
            <a:ext cx="1828800" cy="640080"/>
          </a:xfrm>
          <a:prstGeom prst="rect">
            <a:avLst/>
          </a:prstGeom>
          <a:noFill/>
          <a:ln/>
        </p:spPr>
        <p:txBody>
          <a:bodyPr wrap="square" rtlCol="0" anchor="ctr"/>
          <a:lstStyle/>
          <a:p>
            <a:pPr indent="0" marL="0">
              <a:buNone/>
            </a:pPr>
            <a:r>
              <a:rPr lang="en-US" sz="3600" dirty="0">
                <a:solidFill>
                  <a:srgbClr val="1792D5"/>
                </a:solidFill>
                <a:latin typeface="Georgia" pitchFamily="34" charset="0"/>
                <a:ea typeface="Georgia" pitchFamily="34" charset="-122"/>
                <a:cs typeface="Georgia" pitchFamily="34" charset="-120"/>
              </a:rPr>
              <a:t>01</a:t>
            </a:r>
            <a:endParaRPr lang="en-US" sz="3600" dirty="0"/>
          </a:p>
        </p:txBody>
      </p:sp>
      <p:sp>
        <p:nvSpPr>
          <p:cNvPr id="7" name="Text 5"/>
          <p:cNvSpPr/>
          <p:nvPr/>
        </p:nvSpPr>
        <p:spPr>
          <a:xfrm>
            <a:off x="746608" y="3703320"/>
            <a:ext cx="2194560" cy="457200"/>
          </a:xfrm>
          <a:prstGeom prst="rect">
            <a:avLst/>
          </a:prstGeom>
          <a:noFill/>
          <a:ln/>
        </p:spPr>
        <p:txBody>
          <a:bodyPr wrap="square" rtlCol="0" anchor="ctr"/>
          <a:lstStyle/>
          <a:p>
            <a:pPr indent="0" marL="0">
              <a:buNone/>
            </a:pPr>
            <a:r>
              <a:rPr lang="en-US" sz="1800" dirty="0">
                <a:solidFill>
                  <a:srgbClr val="0F1B2D"/>
                </a:solidFill>
                <a:latin typeface="Georgia" pitchFamily="34" charset="0"/>
                <a:ea typeface="Georgia" pitchFamily="34" charset="-122"/>
                <a:cs typeface="Georgia" pitchFamily="34" charset="-120"/>
              </a:rPr>
              <a:t>The situation</a:t>
            </a:r>
            <a:endParaRPr lang="en-US" sz="1800" dirty="0"/>
          </a:p>
        </p:txBody>
      </p:sp>
      <p:sp>
        <p:nvSpPr>
          <p:cNvPr id="8" name="Text 6"/>
          <p:cNvSpPr/>
          <p:nvPr/>
        </p:nvSpPr>
        <p:spPr>
          <a:xfrm>
            <a:off x="746608" y="4297680"/>
            <a:ext cx="2194560" cy="137160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Where AI pressure is, how exposed we are, and how ready we are to respond.</a:t>
            </a:r>
            <a:endParaRPr lang="en-US" sz="1200" dirty="0"/>
          </a:p>
        </p:txBody>
      </p:sp>
      <p:sp>
        <p:nvSpPr>
          <p:cNvPr id="9" name="Shape 7"/>
          <p:cNvSpPr/>
          <p:nvPr/>
        </p:nvSpPr>
        <p:spPr>
          <a:xfrm>
            <a:off x="3352648" y="2743200"/>
            <a:ext cx="2651760" cy="3108960"/>
          </a:xfrm>
          <a:prstGeom prst="rect">
            <a:avLst/>
          </a:prstGeom>
          <a:solidFill>
            <a:srgbClr val="F5FAFD"/>
          </a:solidFill>
          <a:ln w="6350">
            <a:solidFill>
              <a:srgbClr val="E5E7EB"/>
            </a:solidFill>
            <a:prstDash val="solid"/>
          </a:ln>
        </p:spPr>
      </p:sp>
      <p:sp>
        <p:nvSpPr>
          <p:cNvPr id="10" name="Text 8"/>
          <p:cNvSpPr/>
          <p:nvPr/>
        </p:nvSpPr>
        <p:spPr>
          <a:xfrm>
            <a:off x="3581248" y="2926080"/>
            <a:ext cx="1828800" cy="640080"/>
          </a:xfrm>
          <a:prstGeom prst="rect">
            <a:avLst/>
          </a:prstGeom>
          <a:noFill/>
          <a:ln/>
        </p:spPr>
        <p:txBody>
          <a:bodyPr wrap="square" rtlCol="0" anchor="ctr"/>
          <a:lstStyle/>
          <a:p>
            <a:pPr indent="0" marL="0">
              <a:buNone/>
            </a:pPr>
            <a:r>
              <a:rPr lang="en-US" sz="3600" dirty="0">
                <a:solidFill>
                  <a:srgbClr val="1792D5"/>
                </a:solidFill>
                <a:latin typeface="Georgia" pitchFamily="34" charset="0"/>
                <a:ea typeface="Georgia" pitchFamily="34" charset="-122"/>
                <a:cs typeface="Georgia" pitchFamily="34" charset="-120"/>
              </a:rPr>
              <a:t>02</a:t>
            </a:r>
            <a:endParaRPr lang="en-US" sz="3600" dirty="0"/>
          </a:p>
        </p:txBody>
      </p:sp>
      <p:sp>
        <p:nvSpPr>
          <p:cNvPr id="11" name="Text 9"/>
          <p:cNvSpPr/>
          <p:nvPr/>
        </p:nvSpPr>
        <p:spPr>
          <a:xfrm>
            <a:off x="3581248" y="3703320"/>
            <a:ext cx="2194560" cy="457200"/>
          </a:xfrm>
          <a:prstGeom prst="rect">
            <a:avLst/>
          </a:prstGeom>
          <a:noFill/>
          <a:ln/>
        </p:spPr>
        <p:txBody>
          <a:bodyPr wrap="square" rtlCol="0" anchor="ctr"/>
          <a:lstStyle/>
          <a:p>
            <a:pPr indent="0" marL="0">
              <a:buNone/>
            </a:pPr>
            <a:r>
              <a:rPr lang="en-US" sz="1800" dirty="0">
                <a:solidFill>
                  <a:srgbClr val="0F1B2D"/>
                </a:solidFill>
                <a:latin typeface="Georgia" pitchFamily="34" charset="0"/>
                <a:ea typeface="Georgia" pitchFamily="34" charset="-122"/>
                <a:cs typeface="Georgia" pitchFamily="34" charset="-120"/>
              </a:rPr>
              <a:t>Threats &amp; opportunities</a:t>
            </a:r>
            <a:endParaRPr lang="en-US" sz="1800" dirty="0"/>
          </a:p>
        </p:txBody>
      </p:sp>
      <p:sp>
        <p:nvSpPr>
          <p:cNvPr id="12" name="Text 10"/>
          <p:cNvSpPr/>
          <p:nvPr/>
        </p:nvSpPr>
        <p:spPr>
          <a:xfrm>
            <a:off x="3581248" y="4297680"/>
            <a:ext cx="2194560" cy="137160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What is moving against us and where AI creates advantage we can act on.</a:t>
            </a:r>
            <a:endParaRPr lang="en-US" sz="1200" dirty="0"/>
          </a:p>
        </p:txBody>
      </p:sp>
      <p:sp>
        <p:nvSpPr>
          <p:cNvPr id="13" name="Shape 11"/>
          <p:cNvSpPr/>
          <p:nvPr/>
        </p:nvSpPr>
        <p:spPr>
          <a:xfrm>
            <a:off x="6187288" y="2743200"/>
            <a:ext cx="2651760" cy="3108960"/>
          </a:xfrm>
          <a:prstGeom prst="rect">
            <a:avLst/>
          </a:prstGeom>
          <a:solidFill>
            <a:srgbClr val="F5FAFD"/>
          </a:solidFill>
          <a:ln w="6350">
            <a:solidFill>
              <a:srgbClr val="E5E7EB"/>
            </a:solidFill>
            <a:prstDash val="solid"/>
          </a:ln>
        </p:spPr>
      </p:sp>
      <p:sp>
        <p:nvSpPr>
          <p:cNvPr id="14" name="Text 12"/>
          <p:cNvSpPr/>
          <p:nvPr/>
        </p:nvSpPr>
        <p:spPr>
          <a:xfrm>
            <a:off x="6415888" y="2926080"/>
            <a:ext cx="1828800" cy="640080"/>
          </a:xfrm>
          <a:prstGeom prst="rect">
            <a:avLst/>
          </a:prstGeom>
          <a:noFill/>
          <a:ln/>
        </p:spPr>
        <p:txBody>
          <a:bodyPr wrap="square" rtlCol="0" anchor="ctr"/>
          <a:lstStyle/>
          <a:p>
            <a:pPr indent="0" marL="0">
              <a:buNone/>
            </a:pPr>
            <a:r>
              <a:rPr lang="en-US" sz="3600" dirty="0">
                <a:solidFill>
                  <a:srgbClr val="1792D5"/>
                </a:solidFill>
                <a:latin typeface="Georgia" pitchFamily="34" charset="0"/>
                <a:ea typeface="Georgia" pitchFamily="34" charset="-122"/>
                <a:cs typeface="Georgia" pitchFamily="34" charset="-120"/>
              </a:rPr>
              <a:t>03</a:t>
            </a:r>
            <a:endParaRPr lang="en-US" sz="3600" dirty="0"/>
          </a:p>
        </p:txBody>
      </p:sp>
      <p:sp>
        <p:nvSpPr>
          <p:cNvPr id="15" name="Text 13"/>
          <p:cNvSpPr/>
          <p:nvPr/>
        </p:nvSpPr>
        <p:spPr>
          <a:xfrm>
            <a:off x="6415888" y="3703320"/>
            <a:ext cx="2194560" cy="457200"/>
          </a:xfrm>
          <a:prstGeom prst="rect">
            <a:avLst/>
          </a:prstGeom>
          <a:noFill/>
          <a:ln/>
        </p:spPr>
        <p:txBody>
          <a:bodyPr wrap="square" rtlCol="0" anchor="ctr"/>
          <a:lstStyle/>
          <a:p>
            <a:pPr indent="0" marL="0">
              <a:buNone/>
            </a:pPr>
            <a:r>
              <a:rPr lang="en-US" sz="1800" dirty="0">
                <a:solidFill>
                  <a:srgbClr val="0F1B2D"/>
                </a:solidFill>
                <a:latin typeface="Georgia" pitchFamily="34" charset="0"/>
                <a:ea typeface="Georgia" pitchFamily="34" charset="-122"/>
                <a:cs typeface="Georgia" pitchFamily="34" charset="-120"/>
              </a:rPr>
              <a:t>The strategy</a:t>
            </a:r>
            <a:endParaRPr lang="en-US" sz="1800" dirty="0"/>
          </a:p>
        </p:txBody>
      </p:sp>
      <p:sp>
        <p:nvSpPr>
          <p:cNvPr id="16" name="Text 14"/>
          <p:cNvSpPr/>
          <p:nvPr/>
        </p:nvSpPr>
        <p:spPr>
          <a:xfrm>
            <a:off x="6415888" y="4297680"/>
            <a:ext cx="2194560" cy="137160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The strategic reframe, our AI ambitions, and the moves across horizons.</a:t>
            </a:r>
            <a:endParaRPr lang="en-US" sz="1200" dirty="0"/>
          </a:p>
        </p:txBody>
      </p:sp>
      <p:sp>
        <p:nvSpPr>
          <p:cNvPr id="17" name="Shape 15"/>
          <p:cNvSpPr/>
          <p:nvPr/>
        </p:nvSpPr>
        <p:spPr>
          <a:xfrm>
            <a:off x="9021928" y="2743200"/>
            <a:ext cx="2651760" cy="3108960"/>
          </a:xfrm>
          <a:prstGeom prst="rect">
            <a:avLst/>
          </a:prstGeom>
          <a:solidFill>
            <a:srgbClr val="F5FAFD"/>
          </a:solidFill>
          <a:ln w="6350">
            <a:solidFill>
              <a:srgbClr val="E5E7EB"/>
            </a:solidFill>
            <a:prstDash val="solid"/>
          </a:ln>
        </p:spPr>
      </p:sp>
      <p:sp>
        <p:nvSpPr>
          <p:cNvPr id="18" name="Text 16"/>
          <p:cNvSpPr/>
          <p:nvPr/>
        </p:nvSpPr>
        <p:spPr>
          <a:xfrm>
            <a:off x="9250528" y="2926080"/>
            <a:ext cx="1828800" cy="640080"/>
          </a:xfrm>
          <a:prstGeom prst="rect">
            <a:avLst/>
          </a:prstGeom>
          <a:noFill/>
          <a:ln/>
        </p:spPr>
        <p:txBody>
          <a:bodyPr wrap="square" rtlCol="0" anchor="ctr"/>
          <a:lstStyle/>
          <a:p>
            <a:pPr indent="0" marL="0">
              <a:buNone/>
            </a:pPr>
            <a:r>
              <a:rPr lang="en-US" sz="3600" dirty="0">
                <a:solidFill>
                  <a:srgbClr val="1792D5"/>
                </a:solidFill>
                <a:latin typeface="Georgia" pitchFamily="34" charset="0"/>
                <a:ea typeface="Georgia" pitchFamily="34" charset="-122"/>
                <a:cs typeface="Georgia" pitchFamily="34" charset="-120"/>
              </a:rPr>
              <a:t>04</a:t>
            </a:r>
            <a:endParaRPr lang="en-US" sz="3600" dirty="0"/>
          </a:p>
        </p:txBody>
      </p:sp>
      <p:sp>
        <p:nvSpPr>
          <p:cNvPr id="19" name="Text 17"/>
          <p:cNvSpPr/>
          <p:nvPr/>
        </p:nvSpPr>
        <p:spPr>
          <a:xfrm>
            <a:off x="9250528" y="3703320"/>
            <a:ext cx="2194560" cy="457200"/>
          </a:xfrm>
          <a:prstGeom prst="rect">
            <a:avLst/>
          </a:prstGeom>
          <a:noFill/>
          <a:ln/>
        </p:spPr>
        <p:txBody>
          <a:bodyPr wrap="square" rtlCol="0" anchor="ctr"/>
          <a:lstStyle/>
          <a:p>
            <a:pPr indent="0" marL="0">
              <a:buNone/>
            </a:pPr>
            <a:r>
              <a:rPr lang="en-US" sz="1800" dirty="0">
                <a:solidFill>
                  <a:srgbClr val="0F1B2D"/>
                </a:solidFill>
                <a:latin typeface="Georgia" pitchFamily="34" charset="0"/>
                <a:ea typeface="Georgia" pitchFamily="34" charset="-122"/>
                <a:cs typeface="Georgia" pitchFamily="34" charset="-120"/>
              </a:rPr>
              <a:t>The roadmap</a:t>
            </a:r>
            <a:endParaRPr lang="en-US" sz="1800" dirty="0"/>
          </a:p>
        </p:txBody>
      </p:sp>
      <p:sp>
        <p:nvSpPr>
          <p:cNvPr id="20" name="Text 18"/>
          <p:cNvSpPr/>
          <p:nvPr/>
        </p:nvSpPr>
        <p:spPr>
          <a:xfrm>
            <a:off x="9250528" y="4297680"/>
            <a:ext cx="2194560" cy="137160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Ten sequenced initiatives, the enablers, and the benefit case.</a:t>
            </a:r>
            <a:endParaRPr lang="en-US" sz="1200" dirty="0"/>
          </a:p>
        </p:txBody>
      </p:sp>
      <p:sp>
        <p:nvSpPr>
          <p:cNvPr id="21" name="Text 19"/>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2" name="Text 20"/>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Initiative dependencies</a:t>
            </a:r>
            <a:endParaRPr lang="en-US" sz="3200" dirty="0"/>
          </a:p>
        </p:txBody>
      </p:sp>
      <p:sp>
        <p:nvSpPr>
          <p:cNvPr id="4" name="Text 2"/>
          <p:cNvSpPr/>
          <p:nvPr/>
        </p:nvSpPr>
        <p:spPr>
          <a:xfrm>
            <a:off x="457200" y="1188720"/>
            <a:ext cx="2720340" cy="228600"/>
          </a:xfrm>
          <a:prstGeom prst="rect">
            <a:avLst/>
          </a:prstGeom>
          <a:noFill/>
          <a:ln/>
        </p:spPr>
        <p:txBody>
          <a:bodyPr wrap="square" rtlCol="0" anchor="ctr"/>
          <a:lstStyle/>
          <a:p>
            <a:pPr algn="ctr" indent="0" marL="0">
              <a:buNone/>
            </a:pPr>
            <a:r>
              <a:rPr lang="en-US" sz="900" b="1" dirty="0">
                <a:solidFill>
                  <a:srgbClr val="D4870E"/>
                </a:solidFill>
                <a:latin typeface="Calibri" pitchFamily="34" charset="0"/>
                <a:ea typeface="Calibri" pitchFamily="34" charset="-122"/>
                <a:cs typeface="Calibri" pitchFamily="34" charset="-120"/>
              </a:rPr>
              <a:t>ENABLERS</a:t>
            </a:r>
            <a:endParaRPr lang="en-US" sz="900" dirty="0"/>
          </a:p>
        </p:txBody>
      </p:sp>
      <p:sp>
        <p:nvSpPr>
          <p:cNvPr id="5" name="Shape 3"/>
          <p:cNvSpPr/>
          <p:nvPr/>
        </p:nvSpPr>
        <p:spPr>
          <a:xfrm>
            <a:off x="502920" y="1508760"/>
            <a:ext cx="2628900" cy="502920"/>
          </a:xfrm>
          <a:prstGeom prst="rect">
            <a:avLst>
              <a:gd name="adj" fmla="val 10909"/>
            </a:avLst>
          </a:prstGeom>
          <a:solidFill>
            <a:srgbClr val="FEF7E8"/>
          </a:solidFill>
          <a:ln w="19050">
            <a:solidFill>
              <a:srgbClr val="D4870E"/>
            </a:solidFill>
            <a:prstDash val="solid"/>
          </a:ln>
        </p:spPr>
      </p:sp>
      <p:sp>
        <p:nvSpPr>
          <p:cNvPr id="6" name="Text 4"/>
          <p:cNvSpPr/>
          <p:nvPr/>
        </p:nvSpPr>
        <p:spPr>
          <a:xfrm>
            <a:off x="594360" y="1508760"/>
            <a:ext cx="2446020" cy="502920"/>
          </a:xfrm>
          <a:prstGeom prst="rect">
            <a:avLst/>
          </a:prstGeom>
          <a:noFill/>
          <a:ln/>
        </p:spPr>
        <p:txBody>
          <a:bodyPr wrap="square" rtlCol="0" anchor="ctr"/>
          <a:lstStyle/>
          <a:p>
            <a:pPr indent="0" marL="0">
              <a:buNone/>
            </a:pPr>
            <a:r>
              <a:rPr lang="en-US" sz="900" b="1" dirty="0">
                <a:solidFill>
                  <a:srgbClr val="D4870E"/>
                </a:solidFill>
                <a:latin typeface="Calibri" pitchFamily="34" charset="0"/>
                <a:ea typeface="Calibri" pitchFamily="34" charset="-122"/>
                <a:cs typeface="Calibri" pitchFamily="34" charset="-120"/>
              </a:rPr>
              <a:t>I1</a:t>
            </a:r>
            <a:pPr indent="0" marL="0">
              <a:buNone/>
            </a:pPr>
            <a:r>
              <a:rPr lang="en-US" sz="900" dirty="0">
                <a:solidFill>
                  <a:srgbClr val="1A1F2E"/>
                </a:solidFill>
                <a:latin typeface="Calibri" pitchFamily="34" charset="0"/>
                <a:ea typeface="Calibri" pitchFamily="34" charset="-122"/>
                <a:cs typeface="Calibri" pitchFamily="34" charset="-120"/>
              </a:rPr>
              <a:t>  AI Strategy Ownership &amp; Gover…</a:t>
            </a:r>
            <a:endParaRPr lang="en-US" sz="900" dirty="0"/>
          </a:p>
        </p:txBody>
      </p:sp>
      <p:sp>
        <p:nvSpPr>
          <p:cNvPr id="7" name="Shape 5"/>
          <p:cNvSpPr/>
          <p:nvPr/>
        </p:nvSpPr>
        <p:spPr>
          <a:xfrm>
            <a:off x="502920" y="2148840"/>
            <a:ext cx="2628900" cy="502920"/>
          </a:xfrm>
          <a:prstGeom prst="rect">
            <a:avLst>
              <a:gd name="adj" fmla="val 10909"/>
            </a:avLst>
          </a:prstGeom>
          <a:solidFill>
            <a:srgbClr val="FEF7E8"/>
          </a:solidFill>
          <a:ln w="19050">
            <a:solidFill>
              <a:srgbClr val="D4870E"/>
            </a:solidFill>
            <a:prstDash val="solid"/>
          </a:ln>
        </p:spPr>
      </p:sp>
      <p:sp>
        <p:nvSpPr>
          <p:cNvPr id="8" name="Text 6"/>
          <p:cNvSpPr/>
          <p:nvPr/>
        </p:nvSpPr>
        <p:spPr>
          <a:xfrm>
            <a:off x="594360" y="2148840"/>
            <a:ext cx="2446020" cy="502920"/>
          </a:xfrm>
          <a:prstGeom prst="rect">
            <a:avLst/>
          </a:prstGeom>
          <a:noFill/>
          <a:ln/>
        </p:spPr>
        <p:txBody>
          <a:bodyPr wrap="square" rtlCol="0" anchor="ctr"/>
          <a:lstStyle/>
          <a:p>
            <a:pPr indent="0" marL="0">
              <a:buNone/>
            </a:pPr>
            <a:r>
              <a:rPr lang="en-US" sz="900" b="1" dirty="0">
                <a:solidFill>
                  <a:srgbClr val="D4870E"/>
                </a:solidFill>
                <a:latin typeface="Calibri" pitchFamily="34" charset="0"/>
                <a:ea typeface="Calibri" pitchFamily="34" charset="-122"/>
                <a:cs typeface="Calibri" pitchFamily="34" charset="-120"/>
              </a:rPr>
              <a:t>I4</a:t>
            </a:r>
            <a:pPr indent="0" marL="0">
              <a:buNone/>
            </a:pPr>
            <a:r>
              <a:rPr lang="en-US" sz="900" dirty="0">
                <a:solidFill>
                  <a:srgbClr val="1A1F2E"/>
                </a:solidFill>
                <a:latin typeface="Calibri" pitchFamily="34" charset="0"/>
                <a:ea typeface="Calibri" pitchFamily="34" charset="-122"/>
                <a:cs typeface="Calibri" pitchFamily="34" charset="-120"/>
              </a:rPr>
              <a:t>  Workforce AI Readiness Sprint</a:t>
            </a:r>
            <a:endParaRPr lang="en-US" sz="900" dirty="0"/>
          </a:p>
        </p:txBody>
      </p:sp>
      <p:sp>
        <p:nvSpPr>
          <p:cNvPr id="9" name="Text 7"/>
          <p:cNvSpPr/>
          <p:nvPr/>
        </p:nvSpPr>
        <p:spPr>
          <a:xfrm>
            <a:off x="3268980" y="1188720"/>
            <a:ext cx="2720340" cy="228600"/>
          </a:xfrm>
          <a:prstGeom prst="rect">
            <a:avLst/>
          </a:prstGeom>
          <a:noFill/>
          <a:ln/>
        </p:spPr>
        <p:txBody>
          <a:bodyPr wrap="square" rtlCol="0" anchor="ctr"/>
          <a:lstStyle/>
          <a:p>
            <a:pPr algn="ctr" indent="0" marL="0">
              <a:buNone/>
            </a:pPr>
            <a:r>
              <a:rPr lang="en-US" sz="900" b="1" dirty="0">
                <a:solidFill>
                  <a:srgbClr val="1792D5"/>
                </a:solidFill>
                <a:latin typeface="Calibri" pitchFamily="34" charset="0"/>
                <a:ea typeface="Calibri" pitchFamily="34" charset="-122"/>
                <a:cs typeface="Calibri" pitchFamily="34" charset="-120"/>
              </a:rPr>
              <a:t>H1 · FOUNDATION</a:t>
            </a:r>
            <a:endParaRPr lang="en-US" sz="900" dirty="0"/>
          </a:p>
        </p:txBody>
      </p:sp>
      <p:sp>
        <p:nvSpPr>
          <p:cNvPr id="10" name="Shape 8"/>
          <p:cNvSpPr/>
          <p:nvPr/>
        </p:nvSpPr>
        <p:spPr>
          <a:xfrm>
            <a:off x="3314700" y="1508760"/>
            <a:ext cx="2628900" cy="502920"/>
          </a:xfrm>
          <a:prstGeom prst="rect">
            <a:avLst>
              <a:gd name="adj" fmla="val 10909"/>
            </a:avLst>
          </a:prstGeom>
          <a:solidFill>
            <a:srgbClr val="EBF4FD"/>
          </a:solidFill>
          <a:ln w="12700">
            <a:solidFill>
              <a:srgbClr val="1792D5"/>
            </a:solidFill>
            <a:prstDash val="solid"/>
          </a:ln>
        </p:spPr>
      </p:sp>
      <p:sp>
        <p:nvSpPr>
          <p:cNvPr id="11" name="Text 9"/>
          <p:cNvSpPr/>
          <p:nvPr/>
        </p:nvSpPr>
        <p:spPr>
          <a:xfrm>
            <a:off x="3406140" y="150876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I2</a:t>
            </a:r>
            <a:pPr indent="0" marL="0">
              <a:buNone/>
            </a:pPr>
            <a:r>
              <a:rPr lang="en-US" sz="900" dirty="0">
                <a:solidFill>
                  <a:srgbClr val="1A1F2E"/>
                </a:solidFill>
                <a:latin typeface="Calibri" pitchFamily="34" charset="0"/>
                <a:ea typeface="Calibri" pitchFamily="34" charset="-122"/>
                <a:cs typeface="Calibri" pitchFamily="34" charset="-120"/>
              </a:rPr>
              <a:t>  Invoicing &amp; Quote-to-Cash Age…</a:t>
            </a:r>
            <a:endParaRPr lang="en-US" sz="900" dirty="0"/>
          </a:p>
        </p:txBody>
      </p:sp>
      <p:sp>
        <p:nvSpPr>
          <p:cNvPr id="12" name="Shape 10"/>
          <p:cNvSpPr/>
          <p:nvPr/>
        </p:nvSpPr>
        <p:spPr>
          <a:xfrm>
            <a:off x="3314700" y="2148840"/>
            <a:ext cx="2628900" cy="502920"/>
          </a:xfrm>
          <a:prstGeom prst="rect">
            <a:avLst>
              <a:gd name="adj" fmla="val 10909"/>
            </a:avLst>
          </a:prstGeom>
          <a:solidFill>
            <a:srgbClr val="EBF4FD"/>
          </a:solidFill>
          <a:ln w="12700">
            <a:solidFill>
              <a:srgbClr val="1792D5"/>
            </a:solidFill>
            <a:prstDash val="solid"/>
          </a:ln>
        </p:spPr>
      </p:sp>
      <p:sp>
        <p:nvSpPr>
          <p:cNvPr id="13" name="Text 11"/>
          <p:cNvSpPr/>
          <p:nvPr/>
        </p:nvSpPr>
        <p:spPr>
          <a:xfrm>
            <a:off x="3406140" y="214884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I3</a:t>
            </a:r>
            <a:pPr indent="0" marL="0">
              <a:buNone/>
            </a:pPr>
            <a:r>
              <a:rPr lang="en-US" sz="900" dirty="0">
                <a:solidFill>
                  <a:srgbClr val="1A1F2E"/>
                </a:solidFill>
                <a:latin typeface="Calibri" pitchFamily="34" charset="0"/>
                <a:ea typeface="Calibri" pitchFamily="34" charset="-122"/>
                <a:cs typeface="Calibri" pitchFamily="34" charset="-120"/>
              </a:rPr>
              <a:t>  Brief Interpretation &amp; Intake…</a:t>
            </a:r>
            <a:endParaRPr lang="en-US" sz="900" dirty="0"/>
          </a:p>
        </p:txBody>
      </p:sp>
      <p:sp>
        <p:nvSpPr>
          <p:cNvPr id="14" name="Shape 12"/>
          <p:cNvSpPr/>
          <p:nvPr/>
        </p:nvSpPr>
        <p:spPr>
          <a:xfrm>
            <a:off x="3314700" y="2788920"/>
            <a:ext cx="2628900" cy="502920"/>
          </a:xfrm>
          <a:prstGeom prst="rect">
            <a:avLst>
              <a:gd name="adj" fmla="val 10909"/>
            </a:avLst>
          </a:prstGeom>
          <a:solidFill>
            <a:srgbClr val="EBF4FD"/>
          </a:solidFill>
          <a:ln w="12700">
            <a:solidFill>
              <a:srgbClr val="1792D5"/>
            </a:solidFill>
            <a:prstDash val="solid"/>
          </a:ln>
        </p:spPr>
      </p:sp>
      <p:sp>
        <p:nvSpPr>
          <p:cNvPr id="15" name="Text 13"/>
          <p:cNvSpPr/>
          <p:nvPr/>
        </p:nvSpPr>
        <p:spPr>
          <a:xfrm>
            <a:off x="3406140" y="278892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I9</a:t>
            </a:r>
            <a:pPr indent="0" marL="0">
              <a:buNone/>
            </a:pPr>
            <a:r>
              <a:rPr lang="en-US" sz="900" dirty="0">
                <a:solidFill>
                  <a:srgbClr val="1A1F2E"/>
                </a:solidFill>
                <a:latin typeface="Calibri" pitchFamily="34" charset="0"/>
                <a:ea typeface="Calibri" pitchFamily="34" charset="-122"/>
                <a:cs typeface="Calibri" pitchFamily="34" charset="-120"/>
              </a:rPr>
              <a:t>  AI-Native Competitive Pricing…</a:t>
            </a:r>
            <a:endParaRPr lang="en-US" sz="900" dirty="0"/>
          </a:p>
        </p:txBody>
      </p:sp>
      <p:sp>
        <p:nvSpPr>
          <p:cNvPr id="16" name="Text 14"/>
          <p:cNvSpPr/>
          <p:nvPr/>
        </p:nvSpPr>
        <p:spPr>
          <a:xfrm>
            <a:off x="6080760" y="1188720"/>
            <a:ext cx="2720340" cy="228600"/>
          </a:xfrm>
          <a:prstGeom prst="rect">
            <a:avLst/>
          </a:prstGeom>
          <a:noFill/>
          <a:ln/>
        </p:spPr>
        <p:txBody>
          <a:bodyPr wrap="square" rtlCol="0" anchor="ctr"/>
          <a:lstStyle/>
          <a:p>
            <a:pPr algn="ctr" indent="0" marL="0">
              <a:buNone/>
            </a:pPr>
            <a:r>
              <a:rPr lang="en-US" sz="900" b="1" dirty="0">
                <a:solidFill>
                  <a:srgbClr val="1792D5"/>
                </a:solidFill>
                <a:latin typeface="Calibri" pitchFamily="34" charset="0"/>
                <a:ea typeface="Calibri" pitchFamily="34" charset="-122"/>
                <a:cs typeface="Calibri" pitchFamily="34" charset="-120"/>
              </a:rPr>
              <a:t>H2 · ACCELERATION</a:t>
            </a:r>
            <a:endParaRPr lang="en-US" sz="900" dirty="0"/>
          </a:p>
        </p:txBody>
      </p:sp>
      <p:sp>
        <p:nvSpPr>
          <p:cNvPr id="17" name="Shape 15"/>
          <p:cNvSpPr/>
          <p:nvPr/>
        </p:nvSpPr>
        <p:spPr>
          <a:xfrm>
            <a:off x="6126480" y="1508760"/>
            <a:ext cx="2628900" cy="502920"/>
          </a:xfrm>
          <a:prstGeom prst="rect">
            <a:avLst>
              <a:gd name="adj" fmla="val 10909"/>
            </a:avLst>
          </a:prstGeom>
          <a:solidFill>
            <a:srgbClr val="EBF4FD"/>
          </a:solidFill>
          <a:ln w="12700">
            <a:solidFill>
              <a:srgbClr val="1792D5"/>
            </a:solidFill>
            <a:prstDash val="solid"/>
          </a:ln>
        </p:spPr>
      </p:sp>
      <p:sp>
        <p:nvSpPr>
          <p:cNvPr id="18" name="Text 16"/>
          <p:cNvSpPr/>
          <p:nvPr/>
        </p:nvSpPr>
        <p:spPr>
          <a:xfrm>
            <a:off x="6217920" y="150876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I5</a:t>
            </a:r>
            <a:pPr indent="0" marL="0">
              <a:buNone/>
            </a:pPr>
            <a:r>
              <a:rPr lang="en-US" sz="900" dirty="0">
                <a:solidFill>
                  <a:srgbClr val="1A1F2E"/>
                </a:solidFill>
                <a:latin typeface="Calibri" pitchFamily="34" charset="0"/>
                <a:ea typeface="Calibri" pitchFamily="34" charset="-122"/>
                <a:cs typeface="Calibri" pitchFamily="34" charset="-120"/>
              </a:rPr>
              <a:t>  Quality Control Co-Pilot for …</a:t>
            </a:r>
            <a:endParaRPr lang="en-US" sz="900" dirty="0"/>
          </a:p>
        </p:txBody>
      </p:sp>
      <p:sp>
        <p:nvSpPr>
          <p:cNvPr id="19" name="Shape 17"/>
          <p:cNvSpPr/>
          <p:nvPr/>
        </p:nvSpPr>
        <p:spPr>
          <a:xfrm>
            <a:off x="6126480" y="2148840"/>
            <a:ext cx="2628900" cy="502920"/>
          </a:xfrm>
          <a:prstGeom prst="rect">
            <a:avLst>
              <a:gd name="adj" fmla="val 10909"/>
            </a:avLst>
          </a:prstGeom>
          <a:solidFill>
            <a:srgbClr val="EBF4FD"/>
          </a:solidFill>
          <a:ln w="12700">
            <a:solidFill>
              <a:srgbClr val="1792D5"/>
            </a:solidFill>
            <a:prstDash val="solid"/>
          </a:ln>
        </p:spPr>
      </p:sp>
      <p:sp>
        <p:nvSpPr>
          <p:cNvPr id="20" name="Text 18"/>
          <p:cNvSpPr/>
          <p:nvPr/>
        </p:nvSpPr>
        <p:spPr>
          <a:xfrm>
            <a:off x="6217920" y="214884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I6</a:t>
            </a:r>
            <a:pPr indent="0" marL="0">
              <a:buNone/>
            </a:pPr>
            <a:r>
              <a:rPr lang="en-US" sz="900" dirty="0">
                <a:solidFill>
                  <a:srgbClr val="1A1F2E"/>
                </a:solidFill>
                <a:latin typeface="Calibri" pitchFamily="34" charset="0"/>
                <a:ea typeface="Calibri" pitchFamily="34" charset="-122"/>
                <a:cs typeface="Calibri" pitchFamily="34" charset="-120"/>
              </a:rPr>
              <a:t>  Productised AI-Augmented Stra…</a:t>
            </a:r>
            <a:endParaRPr lang="en-US" sz="900" dirty="0"/>
          </a:p>
        </p:txBody>
      </p:sp>
      <p:sp>
        <p:nvSpPr>
          <p:cNvPr id="21" name="Shape 19"/>
          <p:cNvSpPr/>
          <p:nvPr/>
        </p:nvSpPr>
        <p:spPr>
          <a:xfrm>
            <a:off x="6126480" y="2788920"/>
            <a:ext cx="2628900" cy="502920"/>
          </a:xfrm>
          <a:prstGeom prst="rect">
            <a:avLst>
              <a:gd name="adj" fmla="val 10909"/>
            </a:avLst>
          </a:prstGeom>
          <a:solidFill>
            <a:srgbClr val="EBF4FD"/>
          </a:solidFill>
          <a:ln w="12700">
            <a:solidFill>
              <a:srgbClr val="1792D5"/>
            </a:solidFill>
            <a:prstDash val="solid"/>
          </a:ln>
        </p:spPr>
      </p:sp>
      <p:sp>
        <p:nvSpPr>
          <p:cNvPr id="22" name="Text 20"/>
          <p:cNvSpPr/>
          <p:nvPr/>
        </p:nvSpPr>
        <p:spPr>
          <a:xfrm>
            <a:off x="6217920" y="278892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I7</a:t>
            </a:r>
            <a:pPr indent="0" marL="0">
              <a:buNone/>
            </a:pPr>
            <a:r>
              <a:rPr lang="en-US" sz="900" dirty="0">
                <a:solidFill>
                  <a:srgbClr val="1A1F2E"/>
                </a:solidFill>
                <a:latin typeface="Calibri" pitchFamily="34" charset="0"/>
                <a:ea typeface="Calibri" pitchFamily="34" charset="-122"/>
                <a:cs typeface="Calibri" pitchFamily="34" charset="-120"/>
              </a:rPr>
              <a:t>  Replace Salesforce with Purpo…</a:t>
            </a:r>
            <a:endParaRPr lang="en-US" sz="900" dirty="0"/>
          </a:p>
        </p:txBody>
      </p:sp>
      <p:sp>
        <p:nvSpPr>
          <p:cNvPr id="23" name="Shape 21"/>
          <p:cNvSpPr/>
          <p:nvPr/>
        </p:nvSpPr>
        <p:spPr>
          <a:xfrm>
            <a:off x="6126480" y="3429000"/>
            <a:ext cx="2628900" cy="502920"/>
          </a:xfrm>
          <a:prstGeom prst="rect">
            <a:avLst>
              <a:gd name="adj" fmla="val 10909"/>
            </a:avLst>
          </a:prstGeom>
          <a:solidFill>
            <a:srgbClr val="EBF4FD"/>
          </a:solidFill>
          <a:ln w="12700">
            <a:solidFill>
              <a:srgbClr val="1792D5"/>
            </a:solidFill>
            <a:prstDash val="solid"/>
          </a:ln>
        </p:spPr>
      </p:sp>
      <p:sp>
        <p:nvSpPr>
          <p:cNvPr id="24" name="Text 22"/>
          <p:cNvSpPr/>
          <p:nvPr/>
        </p:nvSpPr>
        <p:spPr>
          <a:xfrm>
            <a:off x="6217920" y="342900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I8</a:t>
            </a:r>
            <a:pPr indent="0" marL="0">
              <a:buNone/>
            </a:pPr>
            <a:r>
              <a:rPr lang="en-US" sz="900" dirty="0">
                <a:solidFill>
                  <a:srgbClr val="1A1F2E"/>
                </a:solidFill>
                <a:latin typeface="Calibri" pitchFamily="34" charset="0"/>
                <a:ea typeface="Calibri" pitchFamily="34" charset="-122"/>
                <a:cs typeface="Calibri" pitchFamily="34" charset="-120"/>
              </a:rPr>
              <a:t>  Methodology-as-Agent: Codify …</a:t>
            </a:r>
            <a:endParaRPr lang="en-US" sz="900" dirty="0"/>
          </a:p>
        </p:txBody>
      </p:sp>
      <p:sp>
        <p:nvSpPr>
          <p:cNvPr id="25" name="Text 23"/>
          <p:cNvSpPr/>
          <p:nvPr/>
        </p:nvSpPr>
        <p:spPr>
          <a:xfrm>
            <a:off x="8892540" y="1188720"/>
            <a:ext cx="2720340" cy="228600"/>
          </a:xfrm>
          <a:prstGeom prst="rect">
            <a:avLst/>
          </a:prstGeom>
          <a:noFill/>
          <a:ln/>
        </p:spPr>
        <p:txBody>
          <a:bodyPr wrap="square" rtlCol="0" anchor="ctr"/>
          <a:lstStyle/>
          <a:p>
            <a:pPr algn="ctr" indent="0" marL="0">
              <a:buNone/>
            </a:pPr>
            <a:r>
              <a:rPr lang="en-US" sz="900" b="1" dirty="0">
                <a:solidFill>
                  <a:srgbClr val="1792D5"/>
                </a:solidFill>
                <a:latin typeface="Calibri" pitchFamily="34" charset="0"/>
                <a:ea typeface="Calibri" pitchFamily="34" charset="-122"/>
                <a:cs typeface="Calibri" pitchFamily="34" charset="-120"/>
              </a:rPr>
              <a:t>H3 · TRANSFORMATION</a:t>
            </a:r>
            <a:endParaRPr lang="en-US" sz="900" dirty="0"/>
          </a:p>
        </p:txBody>
      </p:sp>
      <p:sp>
        <p:nvSpPr>
          <p:cNvPr id="26" name="Shape 24"/>
          <p:cNvSpPr/>
          <p:nvPr/>
        </p:nvSpPr>
        <p:spPr>
          <a:xfrm>
            <a:off x="8938260" y="1508760"/>
            <a:ext cx="2628900" cy="502920"/>
          </a:xfrm>
          <a:prstGeom prst="rect">
            <a:avLst>
              <a:gd name="adj" fmla="val 10909"/>
            </a:avLst>
          </a:prstGeom>
          <a:solidFill>
            <a:srgbClr val="EBF4FD"/>
          </a:solidFill>
          <a:ln w="12700">
            <a:solidFill>
              <a:srgbClr val="1792D5"/>
            </a:solidFill>
            <a:prstDash val="solid"/>
          </a:ln>
        </p:spPr>
      </p:sp>
      <p:sp>
        <p:nvSpPr>
          <p:cNvPr id="27" name="Text 25"/>
          <p:cNvSpPr/>
          <p:nvPr/>
        </p:nvSpPr>
        <p:spPr>
          <a:xfrm>
            <a:off x="9029700" y="1508760"/>
            <a:ext cx="2446020" cy="50292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I10</a:t>
            </a:r>
            <a:pPr indent="0" marL="0">
              <a:buNone/>
            </a:pPr>
            <a:r>
              <a:rPr lang="en-US" sz="900" dirty="0">
                <a:solidFill>
                  <a:srgbClr val="1A1F2E"/>
                </a:solidFill>
                <a:latin typeface="Calibri" pitchFamily="34" charset="0"/>
                <a:ea typeface="Calibri" pitchFamily="34" charset="-122"/>
                <a:cs typeface="Calibri" pitchFamily="34" charset="-120"/>
              </a:rPr>
              <a:t>  Comprehensive Workforce AI Tr…</a:t>
            </a:r>
            <a:endParaRPr lang="en-US" sz="900" dirty="0"/>
          </a:p>
        </p:txBody>
      </p:sp>
      <p:sp>
        <p:nvSpPr>
          <p:cNvPr id="28" name="Shape 26"/>
          <p:cNvSpPr/>
          <p:nvPr/>
        </p:nvSpPr>
        <p:spPr>
          <a:xfrm>
            <a:off x="3177540" y="1760220"/>
            <a:ext cx="182880" cy="0"/>
          </a:xfrm>
          <a:prstGeom prst="line">
            <a:avLst/>
          </a:prstGeom>
          <a:noFill/>
          <a:ln w="12700">
            <a:solidFill>
              <a:srgbClr val="9CA3AF"/>
            </a:solidFill>
            <a:prstDash val="solid"/>
            <a:tailEnd type="triangle"/>
          </a:ln>
        </p:spPr>
      </p:sp>
      <p:sp>
        <p:nvSpPr>
          <p:cNvPr id="29" name="Shape 27"/>
          <p:cNvSpPr/>
          <p:nvPr/>
        </p:nvSpPr>
        <p:spPr>
          <a:xfrm>
            <a:off x="3177540" y="1760220"/>
            <a:ext cx="182880" cy="640080"/>
          </a:xfrm>
          <a:prstGeom prst="line">
            <a:avLst/>
          </a:prstGeom>
          <a:noFill/>
          <a:ln w="12700">
            <a:solidFill>
              <a:srgbClr val="9CA3AF"/>
            </a:solidFill>
            <a:prstDash val="solid"/>
            <a:tailEnd type="triangle"/>
          </a:ln>
        </p:spPr>
      </p:sp>
      <p:sp>
        <p:nvSpPr>
          <p:cNvPr id="30" name="Shape 28"/>
          <p:cNvSpPr/>
          <p:nvPr/>
        </p:nvSpPr>
        <p:spPr>
          <a:xfrm>
            <a:off x="5989320" y="2400300"/>
            <a:ext cx="182880" cy="-640080"/>
          </a:xfrm>
          <a:prstGeom prst="line">
            <a:avLst/>
          </a:prstGeom>
          <a:noFill/>
          <a:ln w="12700">
            <a:solidFill>
              <a:srgbClr val="9CA3AF"/>
            </a:solidFill>
            <a:prstDash val="solid"/>
            <a:tailEnd type="triangle"/>
          </a:ln>
        </p:spPr>
      </p:sp>
      <p:sp>
        <p:nvSpPr>
          <p:cNvPr id="31" name="Shape 29"/>
          <p:cNvSpPr/>
          <p:nvPr/>
        </p:nvSpPr>
        <p:spPr>
          <a:xfrm>
            <a:off x="3177540" y="2400300"/>
            <a:ext cx="2994660" cy="-640080"/>
          </a:xfrm>
          <a:prstGeom prst="line">
            <a:avLst/>
          </a:prstGeom>
          <a:noFill/>
          <a:ln w="12700">
            <a:solidFill>
              <a:srgbClr val="9CA3AF"/>
            </a:solidFill>
            <a:prstDash val="solid"/>
            <a:tailEnd type="triangle"/>
          </a:ln>
        </p:spPr>
      </p:sp>
      <p:sp>
        <p:nvSpPr>
          <p:cNvPr id="32" name="Shape 30"/>
          <p:cNvSpPr/>
          <p:nvPr/>
        </p:nvSpPr>
        <p:spPr>
          <a:xfrm>
            <a:off x="5989320" y="2400300"/>
            <a:ext cx="182880" cy="0"/>
          </a:xfrm>
          <a:prstGeom prst="line">
            <a:avLst/>
          </a:prstGeom>
          <a:noFill/>
          <a:ln w="12700">
            <a:solidFill>
              <a:srgbClr val="9CA3AF"/>
            </a:solidFill>
            <a:prstDash val="solid"/>
            <a:tailEnd type="triangle"/>
          </a:ln>
        </p:spPr>
      </p:sp>
      <p:sp>
        <p:nvSpPr>
          <p:cNvPr id="33" name="Shape 31"/>
          <p:cNvSpPr/>
          <p:nvPr/>
        </p:nvSpPr>
        <p:spPr>
          <a:xfrm>
            <a:off x="5989320" y="1760220"/>
            <a:ext cx="182880" cy="1280160"/>
          </a:xfrm>
          <a:prstGeom prst="line">
            <a:avLst/>
          </a:prstGeom>
          <a:noFill/>
          <a:ln w="12700">
            <a:solidFill>
              <a:srgbClr val="9CA3AF"/>
            </a:solidFill>
            <a:prstDash val="solid"/>
            <a:tailEnd type="triangle"/>
          </a:ln>
        </p:spPr>
      </p:sp>
      <p:sp>
        <p:nvSpPr>
          <p:cNvPr id="34" name="Shape 32"/>
          <p:cNvSpPr/>
          <p:nvPr/>
        </p:nvSpPr>
        <p:spPr>
          <a:xfrm>
            <a:off x="5989320" y="2400300"/>
            <a:ext cx="182880" cy="640080"/>
          </a:xfrm>
          <a:prstGeom prst="line">
            <a:avLst/>
          </a:prstGeom>
          <a:noFill/>
          <a:ln w="12700">
            <a:solidFill>
              <a:srgbClr val="9CA3AF"/>
            </a:solidFill>
            <a:prstDash val="solid"/>
            <a:tailEnd type="triangle"/>
          </a:ln>
        </p:spPr>
      </p:sp>
      <p:sp>
        <p:nvSpPr>
          <p:cNvPr id="35" name="Shape 33"/>
          <p:cNvSpPr/>
          <p:nvPr/>
        </p:nvSpPr>
        <p:spPr>
          <a:xfrm>
            <a:off x="5989320" y="2400300"/>
            <a:ext cx="182880" cy="1280160"/>
          </a:xfrm>
          <a:prstGeom prst="line">
            <a:avLst/>
          </a:prstGeom>
          <a:noFill/>
          <a:ln w="12700">
            <a:solidFill>
              <a:srgbClr val="9CA3AF"/>
            </a:solidFill>
            <a:prstDash val="solid"/>
            <a:tailEnd type="triangle"/>
          </a:ln>
        </p:spPr>
      </p:sp>
      <p:sp>
        <p:nvSpPr>
          <p:cNvPr id="36" name="Shape 34"/>
          <p:cNvSpPr/>
          <p:nvPr/>
        </p:nvSpPr>
        <p:spPr>
          <a:xfrm>
            <a:off x="3177540" y="2400300"/>
            <a:ext cx="2994660" cy="1280160"/>
          </a:xfrm>
          <a:prstGeom prst="line">
            <a:avLst/>
          </a:prstGeom>
          <a:noFill/>
          <a:ln w="12700">
            <a:solidFill>
              <a:srgbClr val="9CA3AF"/>
            </a:solidFill>
            <a:prstDash val="solid"/>
            <a:tailEnd type="triangle"/>
          </a:ln>
        </p:spPr>
      </p:sp>
      <p:sp>
        <p:nvSpPr>
          <p:cNvPr id="37" name="Shape 35"/>
          <p:cNvSpPr/>
          <p:nvPr/>
        </p:nvSpPr>
        <p:spPr>
          <a:xfrm>
            <a:off x="3177540" y="1760220"/>
            <a:ext cx="182880" cy="1280160"/>
          </a:xfrm>
          <a:prstGeom prst="line">
            <a:avLst/>
          </a:prstGeom>
          <a:noFill/>
          <a:ln w="12700">
            <a:solidFill>
              <a:srgbClr val="9CA3AF"/>
            </a:solidFill>
            <a:prstDash val="solid"/>
            <a:tailEnd type="triangle"/>
          </a:ln>
        </p:spPr>
      </p:sp>
      <p:sp>
        <p:nvSpPr>
          <p:cNvPr id="38" name="Shape 36"/>
          <p:cNvSpPr/>
          <p:nvPr/>
        </p:nvSpPr>
        <p:spPr>
          <a:xfrm>
            <a:off x="3177540" y="2400300"/>
            <a:ext cx="5806440" cy="-640080"/>
          </a:xfrm>
          <a:prstGeom prst="line">
            <a:avLst/>
          </a:prstGeom>
          <a:noFill/>
          <a:ln w="12700">
            <a:solidFill>
              <a:srgbClr val="9CA3AF"/>
            </a:solidFill>
            <a:prstDash val="solid"/>
            <a:tailEnd type="triangle"/>
          </a:ln>
        </p:spPr>
      </p:sp>
      <p:sp>
        <p:nvSpPr>
          <p:cNvPr id="39" name="Shape 37"/>
          <p:cNvSpPr/>
          <p:nvPr/>
        </p:nvSpPr>
        <p:spPr>
          <a:xfrm>
            <a:off x="8801100" y="3680460"/>
            <a:ext cx="182880" cy="-1920240"/>
          </a:xfrm>
          <a:prstGeom prst="line">
            <a:avLst/>
          </a:prstGeom>
          <a:noFill/>
          <a:ln w="12700">
            <a:solidFill>
              <a:srgbClr val="9CA3AF"/>
            </a:solidFill>
            <a:prstDash val="solid"/>
            <a:tailEnd type="triangle"/>
          </a:ln>
        </p:spPr>
      </p:sp>
      <p:sp>
        <p:nvSpPr>
          <p:cNvPr id="40" name="Text 38"/>
          <p:cNvSpPr/>
          <p:nvPr/>
        </p:nvSpPr>
        <p:spPr>
          <a:xfrm>
            <a:off x="457200" y="6080760"/>
            <a:ext cx="11247120" cy="274320"/>
          </a:xfrm>
          <a:prstGeom prst="rect">
            <a:avLst/>
          </a:prstGeom>
          <a:noFill/>
          <a:ln/>
        </p:spPr>
        <p:txBody>
          <a:bodyPr wrap="square"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Arrows show dependency direction: an arrow from A to B means B depends on A. Enabler initiatives (amber) unlock downstream capability.</a:t>
            </a:r>
            <a:endParaRPr lang="en-US" sz="1000" dirty="0"/>
          </a:p>
        </p:txBody>
      </p:sp>
      <p:sp>
        <p:nvSpPr>
          <p:cNvPr id="41" name="Text 39"/>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42" name="Text 40"/>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Horizon timeline</a:t>
            </a:r>
            <a:endParaRPr lang="en-US" sz="3200" dirty="0"/>
          </a:p>
        </p:txBody>
      </p:sp>
      <p:sp>
        <p:nvSpPr>
          <p:cNvPr id="4" name="Text 2"/>
          <p:cNvSpPr/>
          <p:nvPr/>
        </p:nvSpPr>
        <p:spPr>
          <a:xfrm>
            <a:off x="1188720" y="1508760"/>
            <a:ext cx="548640" cy="228600"/>
          </a:xfrm>
          <a:prstGeom prst="rect">
            <a:avLst/>
          </a:prstGeom>
          <a:noFill/>
          <a:ln/>
        </p:spPr>
        <p:txBody>
          <a:bodyPr wrap="square" rtlCol="0" anchor="ctr"/>
          <a:lstStyle/>
          <a:p>
            <a:pPr algn="ctr" indent="0" marL="0">
              <a:buNone/>
            </a:pPr>
            <a:r>
              <a:rPr lang="en-US" sz="900" b="1" dirty="0">
                <a:solidFill>
                  <a:srgbClr val="6B7280"/>
                </a:solidFill>
                <a:latin typeface="Calibri" pitchFamily="34" charset="0"/>
                <a:ea typeface="Calibri" pitchFamily="34" charset="-122"/>
                <a:cs typeface="Calibri" pitchFamily="34" charset="-120"/>
              </a:rPr>
              <a:t>Today</a:t>
            </a:r>
            <a:endParaRPr lang="en-US" sz="900" dirty="0"/>
          </a:p>
        </p:txBody>
      </p:sp>
      <p:sp>
        <p:nvSpPr>
          <p:cNvPr id="5" name="Text 3"/>
          <p:cNvSpPr/>
          <p:nvPr/>
        </p:nvSpPr>
        <p:spPr>
          <a:xfrm>
            <a:off x="2931109" y="1508760"/>
            <a:ext cx="548640" cy="228600"/>
          </a:xfrm>
          <a:prstGeom prst="rect">
            <a:avLst/>
          </a:prstGeom>
          <a:noFill/>
          <a:ln/>
        </p:spPr>
        <p:txBody>
          <a:bodyPr wrap="square" rtlCol="0" anchor="ctr"/>
          <a:lstStyle/>
          <a:p>
            <a:pPr algn="ctr" indent="0" marL="0">
              <a:buNone/>
            </a:pPr>
            <a:r>
              <a:rPr lang="en-US" sz="900" b="1" dirty="0">
                <a:solidFill>
                  <a:srgbClr val="6B7280"/>
                </a:solidFill>
                <a:latin typeface="Calibri" pitchFamily="34" charset="0"/>
                <a:ea typeface="Calibri" pitchFamily="34" charset="-122"/>
                <a:cs typeface="Calibri" pitchFamily="34" charset="-120"/>
              </a:rPr>
              <a:t>6m</a:t>
            </a:r>
            <a:endParaRPr lang="en-US" sz="900" dirty="0"/>
          </a:p>
        </p:txBody>
      </p:sp>
      <p:sp>
        <p:nvSpPr>
          <p:cNvPr id="6" name="Shape 4"/>
          <p:cNvSpPr/>
          <p:nvPr/>
        </p:nvSpPr>
        <p:spPr>
          <a:xfrm>
            <a:off x="3205429" y="1764792"/>
            <a:ext cx="0" cy="4169664"/>
          </a:xfrm>
          <a:prstGeom prst="line">
            <a:avLst/>
          </a:prstGeom>
          <a:noFill/>
          <a:ln w="3175">
            <a:solidFill>
              <a:srgbClr val="F1F3F5"/>
            </a:solidFill>
            <a:prstDash val="dash"/>
          </a:ln>
        </p:spPr>
      </p:sp>
      <p:sp>
        <p:nvSpPr>
          <p:cNvPr id="7" name="Text 5"/>
          <p:cNvSpPr/>
          <p:nvPr/>
        </p:nvSpPr>
        <p:spPr>
          <a:xfrm>
            <a:off x="4673498" y="1508760"/>
            <a:ext cx="548640" cy="228600"/>
          </a:xfrm>
          <a:prstGeom prst="rect">
            <a:avLst/>
          </a:prstGeom>
          <a:noFill/>
          <a:ln/>
        </p:spPr>
        <p:txBody>
          <a:bodyPr wrap="square" rtlCol="0" anchor="ctr"/>
          <a:lstStyle/>
          <a:p>
            <a:pPr algn="ctr" indent="0" marL="0">
              <a:buNone/>
            </a:pPr>
            <a:r>
              <a:rPr lang="en-US" sz="900" b="1" dirty="0">
                <a:solidFill>
                  <a:srgbClr val="6B7280"/>
                </a:solidFill>
                <a:latin typeface="Calibri" pitchFamily="34" charset="0"/>
                <a:ea typeface="Calibri" pitchFamily="34" charset="-122"/>
                <a:cs typeface="Calibri" pitchFamily="34" charset="-120"/>
              </a:rPr>
              <a:t>12m</a:t>
            </a:r>
            <a:endParaRPr lang="en-US" sz="900" dirty="0"/>
          </a:p>
        </p:txBody>
      </p:sp>
      <p:sp>
        <p:nvSpPr>
          <p:cNvPr id="8" name="Shape 6"/>
          <p:cNvSpPr/>
          <p:nvPr/>
        </p:nvSpPr>
        <p:spPr>
          <a:xfrm>
            <a:off x="4947818" y="1764792"/>
            <a:ext cx="0" cy="4169664"/>
          </a:xfrm>
          <a:prstGeom prst="line">
            <a:avLst/>
          </a:prstGeom>
          <a:noFill/>
          <a:ln w="6350">
            <a:solidFill>
              <a:srgbClr val="E5E7EB"/>
            </a:solidFill>
            <a:prstDash val="solid"/>
          </a:ln>
        </p:spPr>
      </p:sp>
      <p:sp>
        <p:nvSpPr>
          <p:cNvPr id="9" name="Text 7"/>
          <p:cNvSpPr/>
          <p:nvPr/>
        </p:nvSpPr>
        <p:spPr>
          <a:xfrm>
            <a:off x="6415888" y="1508760"/>
            <a:ext cx="548640" cy="228600"/>
          </a:xfrm>
          <a:prstGeom prst="rect">
            <a:avLst/>
          </a:prstGeom>
          <a:noFill/>
          <a:ln/>
        </p:spPr>
        <p:txBody>
          <a:bodyPr wrap="square" rtlCol="0" anchor="ctr"/>
          <a:lstStyle/>
          <a:p>
            <a:pPr algn="ctr" indent="0" marL="0">
              <a:buNone/>
            </a:pPr>
            <a:r>
              <a:rPr lang="en-US" sz="900" b="1" dirty="0">
                <a:solidFill>
                  <a:srgbClr val="6B7280"/>
                </a:solidFill>
                <a:latin typeface="Calibri" pitchFamily="34" charset="0"/>
                <a:ea typeface="Calibri" pitchFamily="34" charset="-122"/>
                <a:cs typeface="Calibri" pitchFamily="34" charset="-120"/>
              </a:rPr>
              <a:t>18m</a:t>
            </a:r>
            <a:endParaRPr lang="en-US" sz="900" dirty="0"/>
          </a:p>
        </p:txBody>
      </p:sp>
      <p:sp>
        <p:nvSpPr>
          <p:cNvPr id="10" name="Shape 8"/>
          <p:cNvSpPr/>
          <p:nvPr/>
        </p:nvSpPr>
        <p:spPr>
          <a:xfrm>
            <a:off x="6690208" y="1764792"/>
            <a:ext cx="0" cy="4169664"/>
          </a:xfrm>
          <a:prstGeom prst="line">
            <a:avLst/>
          </a:prstGeom>
          <a:noFill/>
          <a:ln w="3175">
            <a:solidFill>
              <a:srgbClr val="F1F3F5"/>
            </a:solidFill>
            <a:prstDash val="dash"/>
          </a:ln>
        </p:spPr>
      </p:sp>
      <p:sp>
        <p:nvSpPr>
          <p:cNvPr id="11" name="Text 9"/>
          <p:cNvSpPr/>
          <p:nvPr/>
        </p:nvSpPr>
        <p:spPr>
          <a:xfrm>
            <a:off x="8158277" y="1508760"/>
            <a:ext cx="548640" cy="228600"/>
          </a:xfrm>
          <a:prstGeom prst="rect">
            <a:avLst/>
          </a:prstGeom>
          <a:noFill/>
          <a:ln/>
        </p:spPr>
        <p:txBody>
          <a:bodyPr wrap="square" rtlCol="0" anchor="ctr"/>
          <a:lstStyle/>
          <a:p>
            <a:pPr algn="ctr" indent="0" marL="0">
              <a:buNone/>
            </a:pPr>
            <a:r>
              <a:rPr lang="en-US" sz="900" b="1" dirty="0">
                <a:solidFill>
                  <a:srgbClr val="6B7280"/>
                </a:solidFill>
                <a:latin typeface="Calibri" pitchFamily="34" charset="0"/>
                <a:ea typeface="Calibri" pitchFamily="34" charset="-122"/>
                <a:cs typeface="Calibri" pitchFamily="34" charset="-120"/>
              </a:rPr>
              <a:t>24m</a:t>
            </a:r>
            <a:endParaRPr lang="en-US" sz="900" dirty="0"/>
          </a:p>
        </p:txBody>
      </p:sp>
      <p:sp>
        <p:nvSpPr>
          <p:cNvPr id="12" name="Shape 10"/>
          <p:cNvSpPr/>
          <p:nvPr/>
        </p:nvSpPr>
        <p:spPr>
          <a:xfrm>
            <a:off x="8432597" y="1764792"/>
            <a:ext cx="0" cy="4169664"/>
          </a:xfrm>
          <a:prstGeom prst="line">
            <a:avLst/>
          </a:prstGeom>
          <a:noFill/>
          <a:ln w="6350">
            <a:solidFill>
              <a:srgbClr val="E5E7EB"/>
            </a:solidFill>
            <a:prstDash val="solid"/>
          </a:ln>
        </p:spPr>
      </p:sp>
      <p:sp>
        <p:nvSpPr>
          <p:cNvPr id="13" name="Text 11"/>
          <p:cNvSpPr/>
          <p:nvPr/>
        </p:nvSpPr>
        <p:spPr>
          <a:xfrm>
            <a:off x="9900666" y="1508760"/>
            <a:ext cx="548640" cy="228600"/>
          </a:xfrm>
          <a:prstGeom prst="rect">
            <a:avLst/>
          </a:prstGeom>
          <a:noFill/>
          <a:ln/>
        </p:spPr>
        <p:txBody>
          <a:bodyPr wrap="square" rtlCol="0" anchor="ctr"/>
          <a:lstStyle/>
          <a:p>
            <a:pPr algn="ctr" indent="0" marL="0">
              <a:buNone/>
            </a:pPr>
            <a:r>
              <a:rPr lang="en-US" sz="900" b="1" dirty="0">
                <a:solidFill>
                  <a:srgbClr val="6B7280"/>
                </a:solidFill>
                <a:latin typeface="Calibri" pitchFamily="34" charset="0"/>
                <a:ea typeface="Calibri" pitchFamily="34" charset="-122"/>
                <a:cs typeface="Calibri" pitchFamily="34" charset="-120"/>
              </a:rPr>
              <a:t>30m</a:t>
            </a:r>
            <a:endParaRPr lang="en-US" sz="900" dirty="0"/>
          </a:p>
        </p:txBody>
      </p:sp>
      <p:sp>
        <p:nvSpPr>
          <p:cNvPr id="14" name="Shape 12"/>
          <p:cNvSpPr/>
          <p:nvPr/>
        </p:nvSpPr>
        <p:spPr>
          <a:xfrm>
            <a:off x="10174986" y="1764792"/>
            <a:ext cx="0" cy="4169664"/>
          </a:xfrm>
          <a:prstGeom prst="line">
            <a:avLst/>
          </a:prstGeom>
          <a:noFill/>
          <a:ln w="3175">
            <a:solidFill>
              <a:srgbClr val="F1F3F5"/>
            </a:solidFill>
            <a:prstDash val="dash"/>
          </a:ln>
        </p:spPr>
      </p:sp>
      <p:sp>
        <p:nvSpPr>
          <p:cNvPr id="15" name="Text 13"/>
          <p:cNvSpPr/>
          <p:nvPr/>
        </p:nvSpPr>
        <p:spPr>
          <a:xfrm>
            <a:off x="11643055" y="1508760"/>
            <a:ext cx="548640" cy="228600"/>
          </a:xfrm>
          <a:prstGeom prst="rect">
            <a:avLst/>
          </a:prstGeom>
          <a:noFill/>
          <a:ln/>
        </p:spPr>
        <p:txBody>
          <a:bodyPr wrap="square" rtlCol="0" anchor="ctr"/>
          <a:lstStyle/>
          <a:p>
            <a:pPr algn="ctr" indent="0" marL="0">
              <a:buNone/>
            </a:pPr>
            <a:r>
              <a:rPr lang="en-US" sz="900" b="1" dirty="0">
                <a:solidFill>
                  <a:srgbClr val="6B7280"/>
                </a:solidFill>
                <a:latin typeface="Calibri" pitchFamily="34" charset="0"/>
                <a:ea typeface="Calibri" pitchFamily="34" charset="-122"/>
                <a:cs typeface="Calibri" pitchFamily="34" charset="-120"/>
              </a:rPr>
              <a:t>36m</a:t>
            </a:r>
            <a:endParaRPr lang="en-US" sz="900" dirty="0"/>
          </a:p>
        </p:txBody>
      </p:sp>
      <p:sp>
        <p:nvSpPr>
          <p:cNvPr id="16" name="Text 14"/>
          <p:cNvSpPr/>
          <p:nvPr/>
        </p:nvSpPr>
        <p:spPr>
          <a:xfrm>
            <a:off x="274320" y="1965960"/>
            <a:ext cx="1143000" cy="228600"/>
          </a:xfrm>
          <a:prstGeom prst="rect">
            <a:avLst/>
          </a:prstGeom>
          <a:noFill/>
          <a:ln/>
        </p:spPr>
        <p:txBody>
          <a:bodyPr wrap="square" rtlCol="0" anchor="ctr"/>
          <a:lstStyle/>
          <a:p>
            <a:pPr indent="0" marL="0">
              <a:buNone/>
            </a:pPr>
            <a:r>
              <a:rPr lang="en-US" sz="800" b="1" spc="200" kern="0" dirty="0">
                <a:solidFill>
                  <a:srgbClr val="1792D5"/>
                </a:solidFill>
                <a:latin typeface="Calibri" pitchFamily="34" charset="0"/>
                <a:ea typeface="Calibri" pitchFamily="34" charset="-122"/>
                <a:cs typeface="Calibri" pitchFamily="34" charset="-120"/>
              </a:rPr>
              <a:t>H1 · FOUNDATION</a:t>
            </a:r>
            <a:endParaRPr lang="en-US" sz="800" dirty="0"/>
          </a:p>
        </p:txBody>
      </p:sp>
      <p:sp>
        <p:nvSpPr>
          <p:cNvPr id="17" name="Shape 15"/>
          <p:cNvSpPr/>
          <p:nvPr/>
        </p:nvSpPr>
        <p:spPr>
          <a:xfrm>
            <a:off x="1472720" y="2103120"/>
            <a:ext cx="280718" cy="256032"/>
          </a:xfrm>
          <a:prstGeom prst="rect">
            <a:avLst>
              <a:gd name="adj" fmla="val 10714"/>
            </a:avLst>
          </a:prstGeom>
          <a:solidFill>
            <a:srgbClr val="FEF7E8"/>
          </a:solidFill>
          <a:ln w="15240">
            <a:solidFill>
              <a:srgbClr val="D4870E"/>
            </a:solidFill>
            <a:prstDash val="solid"/>
          </a:ln>
        </p:spPr>
      </p:sp>
      <p:sp>
        <p:nvSpPr>
          <p:cNvPr id="18" name="Text 16"/>
          <p:cNvSpPr/>
          <p:nvPr/>
        </p:nvSpPr>
        <p:spPr>
          <a:xfrm>
            <a:off x="1518440" y="2103120"/>
            <a:ext cx="731520" cy="256032"/>
          </a:xfrm>
          <a:prstGeom prst="rect">
            <a:avLst/>
          </a:prstGeom>
          <a:noFill/>
          <a:ln/>
        </p:spPr>
        <p:txBody>
          <a:bodyPr wrap="square" rtlCol="0" anchor="ctr"/>
          <a:lstStyle/>
          <a:p>
            <a:pPr indent="0" marL="0">
              <a:buNone/>
            </a:pPr>
            <a:r>
              <a:rPr lang="en-US" sz="900" b="1" dirty="0">
                <a:solidFill>
                  <a:srgbClr val="D4870E"/>
                </a:solidFill>
                <a:latin typeface="Calibri" pitchFamily="34" charset="0"/>
                <a:ea typeface="Calibri" pitchFamily="34" charset="-122"/>
                <a:cs typeface="Calibri" pitchFamily="34" charset="-120"/>
              </a:rPr>
              <a:t>I1</a:t>
            </a:r>
            <a:pPr indent="0" marL="0">
              <a:buNone/>
            </a:pPr>
            <a:r>
              <a:rPr lang="en-US" sz="900" dirty="0">
                <a:solidFill>
                  <a:srgbClr val="1A1F2E"/>
                </a:solidFill>
                <a:latin typeface="Calibri" pitchFamily="34" charset="0"/>
                <a:ea typeface="Calibri" pitchFamily="34" charset="-122"/>
                <a:cs typeface="Calibri" pitchFamily="34" charset="-120"/>
              </a:rPr>
              <a:t>  AI Strategy Ownership &amp; Gover…</a:t>
            </a:r>
            <a:endParaRPr lang="en-US" sz="900" dirty="0"/>
          </a:p>
        </p:txBody>
      </p:sp>
      <p:sp>
        <p:nvSpPr>
          <p:cNvPr id="19" name="Shape 17"/>
          <p:cNvSpPr/>
          <p:nvPr/>
        </p:nvSpPr>
        <p:spPr>
          <a:xfrm>
            <a:off x="1763118" y="2432304"/>
            <a:ext cx="280718" cy="256032"/>
          </a:xfrm>
          <a:prstGeom prst="rect">
            <a:avLst>
              <a:gd name="adj" fmla="val 10714"/>
            </a:avLst>
          </a:prstGeom>
          <a:solidFill>
            <a:srgbClr val="EBF4FD"/>
          </a:solidFill>
          <a:ln w="9525">
            <a:solidFill>
              <a:srgbClr val="1792D5"/>
            </a:solidFill>
            <a:prstDash val="solid"/>
          </a:ln>
        </p:spPr>
      </p:sp>
      <p:sp>
        <p:nvSpPr>
          <p:cNvPr id="20" name="Text 18"/>
          <p:cNvSpPr/>
          <p:nvPr/>
        </p:nvSpPr>
        <p:spPr>
          <a:xfrm>
            <a:off x="1808838" y="2432304"/>
            <a:ext cx="731520" cy="256032"/>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I2</a:t>
            </a:r>
            <a:pPr indent="0" marL="0">
              <a:buNone/>
            </a:pPr>
            <a:r>
              <a:rPr lang="en-US" sz="900" dirty="0">
                <a:solidFill>
                  <a:srgbClr val="1A1F2E"/>
                </a:solidFill>
                <a:latin typeface="Calibri" pitchFamily="34" charset="0"/>
                <a:ea typeface="Calibri" pitchFamily="34" charset="-122"/>
                <a:cs typeface="Calibri" pitchFamily="34" charset="-120"/>
              </a:rPr>
              <a:t>  Invoicing &amp; Quote-to-Cash Age…</a:t>
            </a:r>
            <a:endParaRPr lang="en-US" sz="900" dirty="0"/>
          </a:p>
        </p:txBody>
      </p:sp>
      <p:sp>
        <p:nvSpPr>
          <p:cNvPr id="21" name="Shape 19"/>
          <p:cNvSpPr/>
          <p:nvPr/>
        </p:nvSpPr>
        <p:spPr>
          <a:xfrm>
            <a:off x="1763118" y="2761488"/>
            <a:ext cx="280718" cy="256032"/>
          </a:xfrm>
          <a:prstGeom prst="rect">
            <a:avLst>
              <a:gd name="adj" fmla="val 10714"/>
            </a:avLst>
          </a:prstGeom>
          <a:solidFill>
            <a:srgbClr val="EBF4FD"/>
          </a:solidFill>
          <a:ln w="9525">
            <a:solidFill>
              <a:srgbClr val="1792D5"/>
            </a:solidFill>
            <a:prstDash val="solid"/>
          </a:ln>
        </p:spPr>
      </p:sp>
      <p:sp>
        <p:nvSpPr>
          <p:cNvPr id="22" name="Text 20"/>
          <p:cNvSpPr/>
          <p:nvPr/>
        </p:nvSpPr>
        <p:spPr>
          <a:xfrm>
            <a:off x="1808838" y="2761488"/>
            <a:ext cx="731520" cy="256032"/>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I3</a:t>
            </a:r>
            <a:pPr indent="0" marL="0">
              <a:buNone/>
            </a:pPr>
            <a:r>
              <a:rPr lang="en-US" sz="900" dirty="0">
                <a:solidFill>
                  <a:srgbClr val="1A1F2E"/>
                </a:solidFill>
                <a:latin typeface="Calibri" pitchFamily="34" charset="0"/>
                <a:ea typeface="Calibri" pitchFamily="34" charset="-122"/>
                <a:cs typeface="Calibri" pitchFamily="34" charset="-120"/>
              </a:rPr>
              <a:t>  Brief Interpretation &amp; Intake…</a:t>
            </a:r>
            <a:endParaRPr lang="en-US" sz="900" dirty="0"/>
          </a:p>
        </p:txBody>
      </p:sp>
      <p:sp>
        <p:nvSpPr>
          <p:cNvPr id="23" name="Shape 21"/>
          <p:cNvSpPr/>
          <p:nvPr/>
        </p:nvSpPr>
        <p:spPr>
          <a:xfrm>
            <a:off x="1472720" y="3090672"/>
            <a:ext cx="280718" cy="256032"/>
          </a:xfrm>
          <a:prstGeom prst="rect">
            <a:avLst>
              <a:gd name="adj" fmla="val 10714"/>
            </a:avLst>
          </a:prstGeom>
          <a:solidFill>
            <a:srgbClr val="FEF7E8"/>
          </a:solidFill>
          <a:ln w="15240">
            <a:solidFill>
              <a:srgbClr val="D4870E"/>
            </a:solidFill>
            <a:prstDash val="solid"/>
          </a:ln>
        </p:spPr>
      </p:sp>
      <p:sp>
        <p:nvSpPr>
          <p:cNvPr id="24" name="Text 22"/>
          <p:cNvSpPr/>
          <p:nvPr/>
        </p:nvSpPr>
        <p:spPr>
          <a:xfrm>
            <a:off x="1518440" y="3090672"/>
            <a:ext cx="731520" cy="256032"/>
          </a:xfrm>
          <a:prstGeom prst="rect">
            <a:avLst/>
          </a:prstGeom>
          <a:noFill/>
          <a:ln/>
        </p:spPr>
        <p:txBody>
          <a:bodyPr wrap="square" rtlCol="0" anchor="ctr"/>
          <a:lstStyle/>
          <a:p>
            <a:pPr indent="0" marL="0">
              <a:buNone/>
            </a:pPr>
            <a:r>
              <a:rPr lang="en-US" sz="900" b="1" dirty="0">
                <a:solidFill>
                  <a:srgbClr val="D4870E"/>
                </a:solidFill>
                <a:latin typeface="Calibri" pitchFamily="34" charset="0"/>
                <a:ea typeface="Calibri" pitchFamily="34" charset="-122"/>
                <a:cs typeface="Calibri" pitchFamily="34" charset="-120"/>
              </a:rPr>
              <a:t>I4</a:t>
            </a:r>
            <a:pPr indent="0" marL="0">
              <a:buNone/>
            </a:pPr>
            <a:r>
              <a:rPr lang="en-US" sz="900" dirty="0">
                <a:solidFill>
                  <a:srgbClr val="1A1F2E"/>
                </a:solidFill>
                <a:latin typeface="Calibri" pitchFamily="34" charset="0"/>
                <a:ea typeface="Calibri" pitchFamily="34" charset="-122"/>
                <a:cs typeface="Calibri" pitchFamily="34" charset="-120"/>
              </a:rPr>
              <a:t>  Workforce AI Readiness Sprint</a:t>
            </a:r>
            <a:endParaRPr lang="en-US" sz="900" dirty="0"/>
          </a:p>
        </p:txBody>
      </p:sp>
      <p:sp>
        <p:nvSpPr>
          <p:cNvPr id="25" name="Shape 23"/>
          <p:cNvSpPr/>
          <p:nvPr/>
        </p:nvSpPr>
        <p:spPr>
          <a:xfrm>
            <a:off x="2053516" y="3419856"/>
            <a:ext cx="377518" cy="256032"/>
          </a:xfrm>
          <a:prstGeom prst="rect">
            <a:avLst>
              <a:gd name="adj" fmla="val 10714"/>
            </a:avLst>
          </a:prstGeom>
          <a:solidFill>
            <a:srgbClr val="EBF4FD"/>
          </a:solidFill>
          <a:ln w="9525">
            <a:solidFill>
              <a:srgbClr val="1792D5"/>
            </a:solidFill>
            <a:prstDash val="solid"/>
          </a:ln>
        </p:spPr>
      </p:sp>
      <p:sp>
        <p:nvSpPr>
          <p:cNvPr id="26" name="Text 24"/>
          <p:cNvSpPr/>
          <p:nvPr/>
        </p:nvSpPr>
        <p:spPr>
          <a:xfrm>
            <a:off x="2099236" y="3419856"/>
            <a:ext cx="731520" cy="256032"/>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I9</a:t>
            </a:r>
            <a:pPr indent="0" marL="0">
              <a:buNone/>
            </a:pPr>
            <a:r>
              <a:rPr lang="en-US" sz="900" dirty="0">
                <a:solidFill>
                  <a:srgbClr val="1A1F2E"/>
                </a:solidFill>
                <a:latin typeface="Calibri" pitchFamily="34" charset="0"/>
                <a:ea typeface="Calibri" pitchFamily="34" charset="-122"/>
                <a:cs typeface="Calibri" pitchFamily="34" charset="-120"/>
              </a:rPr>
              <a:t>  AI-Native Competitive Pricing…</a:t>
            </a:r>
            <a:endParaRPr lang="en-US" sz="900" dirty="0"/>
          </a:p>
        </p:txBody>
      </p:sp>
      <p:sp>
        <p:nvSpPr>
          <p:cNvPr id="27" name="Text 25"/>
          <p:cNvSpPr/>
          <p:nvPr/>
        </p:nvSpPr>
        <p:spPr>
          <a:xfrm>
            <a:off x="274320" y="3840480"/>
            <a:ext cx="1143000" cy="228600"/>
          </a:xfrm>
          <a:prstGeom prst="rect">
            <a:avLst/>
          </a:prstGeom>
          <a:noFill/>
          <a:ln/>
        </p:spPr>
        <p:txBody>
          <a:bodyPr wrap="square" rtlCol="0" anchor="ctr"/>
          <a:lstStyle/>
          <a:p>
            <a:pPr indent="0" marL="0">
              <a:buNone/>
            </a:pPr>
            <a:r>
              <a:rPr lang="en-US" sz="800" b="1" spc="200" kern="0" dirty="0">
                <a:solidFill>
                  <a:srgbClr val="1E7D5A"/>
                </a:solidFill>
                <a:latin typeface="Calibri" pitchFamily="34" charset="0"/>
                <a:ea typeface="Calibri" pitchFamily="34" charset="-122"/>
                <a:cs typeface="Calibri" pitchFamily="34" charset="-120"/>
              </a:rPr>
              <a:t>H2 · ACCELERATION</a:t>
            </a:r>
            <a:endParaRPr lang="en-US" sz="800" dirty="0"/>
          </a:p>
        </p:txBody>
      </p:sp>
      <p:sp>
        <p:nvSpPr>
          <p:cNvPr id="28" name="Shape 26"/>
          <p:cNvSpPr/>
          <p:nvPr/>
        </p:nvSpPr>
        <p:spPr>
          <a:xfrm>
            <a:off x="4947818" y="3977640"/>
            <a:ext cx="1742389" cy="256032"/>
          </a:xfrm>
          <a:prstGeom prst="rect">
            <a:avLst>
              <a:gd name="adj" fmla="val 10714"/>
            </a:avLst>
          </a:prstGeom>
          <a:solidFill>
            <a:srgbClr val="EBF7F2"/>
          </a:solidFill>
          <a:ln w="9525">
            <a:solidFill>
              <a:srgbClr val="1E7D5A"/>
            </a:solidFill>
            <a:prstDash val="solid"/>
          </a:ln>
        </p:spPr>
      </p:sp>
      <p:sp>
        <p:nvSpPr>
          <p:cNvPr id="29" name="Text 27"/>
          <p:cNvSpPr/>
          <p:nvPr/>
        </p:nvSpPr>
        <p:spPr>
          <a:xfrm>
            <a:off x="4993538" y="3977640"/>
            <a:ext cx="1650949" cy="256032"/>
          </a:xfrm>
          <a:prstGeom prst="rect">
            <a:avLst/>
          </a:prstGeom>
          <a:noFill/>
          <a:ln/>
        </p:spPr>
        <p:txBody>
          <a:bodyPr wrap="square" rtlCol="0" anchor="ctr"/>
          <a:lstStyle/>
          <a:p>
            <a:pPr indent="0" marL="0">
              <a:buNone/>
            </a:pPr>
            <a:r>
              <a:rPr lang="en-US" sz="900" b="1" dirty="0">
                <a:solidFill>
                  <a:srgbClr val="1E7D5A"/>
                </a:solidFill>
                <a:latin typeface="Calibri" pitchFamily="34" charset="0"/>
                <a:ea typeface="Calibri" pitchFamily="34" charset="-122"/>
                <a:cs typeface="Calibri" pitchFamily="34" charset="-120"/>
              </a:rPr>
              <a:t>I5</a:t>
            </a:r>
            <a:pPr indent="0" marL="0">
              <a:buNone/>
            </a:pPr>
            <a:r>
              <a:rPr lang="en-US" sz="900" dirty="0">
                <a:solidFill>
                  <a:srgbClr val="1A1F2E"/>
                </a:solidFill>
                <a:latin typeface="Calibri" pitchFamily="34" charset="0"/>
                <a:ea typeface="Calibri" pitchFamily="34" charset="-122"/>
                <a:cs typeface="Calibri" pitchFamily="34" charset="-120"/>
              </a:rPr>
              <a:t>  Quality Control Co-Pilot for …</a:t>
            </a:r>
            <a:endParaRPr lang="en-US" sz="900" dirty="0"/>
          </a:p>
        </p:txBody>
      </p:sp>
      <p:sp>
        <p:nvSpPr>
          <p:cNvPr id="30" name="Shape 28"/>
          <p:cNvSpPr/>
          <p:nvPr/>
        </p:nvSpPr>
        <p:spPr>
          <a:xfrm>
            <a:off x="4947818" y="4306824"/>
            <a:ext cx="1742389" cy="256032"/>
          </a:xfrm>
          <a:prstGeom prst="rect">
            <a:avLst>
              <a:gd name="adj" fmla="val 10714"/>
            </a:avLst>
          </a:prstGeom>
          <a:solidFill>
            <a:srgbClr val="EBF7F2"/>
          </a:solidFill>
          <a:ln w="9525">
            <a:solidFill>
              <a:srgbClr val="1E7D5A"/>
            </a:solidFill>
            <a:prstDash val="solid"/>
          </a:ln>
        </p:spPr>
      </p:sp>
      <p:sp>
        <p:nvSpPr>
          <p:cNvPr id="31" name="Text 29"/>
          <p:cNvSpPr/>
          <p:nvPr/>
        </p:nvSpPr>
        <p:spPr>
          <a:xfrm>
            <a:off x="4993538" y="4306824"/>
            <a:ext cx="1650949" cy="256032"/>
          </a:xfrm>
          <a:prstGeom prst="rect">
            <a:avLst/>
          </a:prstGeom>
          <a:noFill/>
          <a:ln/>
        </p:spPr>
        <p:txBody>
          <a:bodyPr wrap="square" rtlCol="0" anchor="ctr"/>
          <a:lstStyle/>
          <a:p>
            <a:pPr indent="0" marL="0">
              <a:buNone/>
            </a:pPr>
            <a:r>
              <a:rPr lang="en-US" sz="900" b="1" dirty="0">
                <a:solidFill>
                  <a:srgbClr val="1E7D5A"/>
                </a:solidFill>
                <a:latin typeface="Calibri" pitchFamily="34" charset="0"/>
                <a:ea typeface="Calibri" pitchFamily="34" charset="-122"/>
                <a:cs typeface="Calibri" pitchFamily="34" charset="-120"/>
              </a:rPr>
              <a:t>I6</a:t>
            </a:r>
            <a:pPr indent="0" marL="0">
              <a:buNone/>
            </a:pPr>
            <a:r>
              <a:rPr lang="en-US" sz="900" dirty="0">
                <a:solidFill>
                  <a:srgbClr val="1A1F2E"/>
                </a:solidFill>
                <a:latin typeface="Calibri" pitchFamily="34" charset="0"/>
                <a:ea typeface="Calibri" pitchFamily="34" charset="-122"/>
                <a:cs typeface="Calibri" pitchFamily="34" charset="-120"/>
              </a:rPr>
              <a:t>  Productised AI-Augmented Stra…</a:t>
            </a:r>
            <a:endParaRPr lang="en-US" sz="900" dirty="0"/>
          </a:p>
        </p:txBody>
      </p:sp>
      <p:sp>
        <p:nvSpPr>
          <p:cNvPr id="32" name="Shape 30"/>
          <p:cNvSpPr/>
          <p:nvPr/>
        </p:nvSpPr>
        <p:spPr>
          <a:xfrm>
            <a:off x="5819013" y="4636008"/>
            <a:ext cx="2613584" cy="256032"/>
          </a:xfrm>
          <a:prstGeom prst="rect">
            <a:avLst>
              <a:gd name="adj" fmla="val 10714"/>
            </a:avLst>
          </a:prstGeom>
          <a:solidFill>
            <a:srgbClr val="EBF7F2"/>
          </a:solidFill>
          <a:ln w="9525">
            <a:solidFill>
              <a:srgbClr val="1E7D5A"/>
            </a:solidFill>
            <a:prstDash val="solid"/>
          </a:ln>
        </p:spPr>
      </p:sp>
      <p:sp>
        <p:nvSpPr>
          <p:cNvPr id="33" name="Text 31"/>
          <p:cNvSpPr/>
          <p:nvPr/>
        </p:nvSpPr>
        <p:spPr>
          <a:xfrm>
            <a:off x="5864733" y="4636008"/>
            <a:ext cx="2522144" cy="256032"/>
          </a:xfrm>
          <a:prstGeom prst="rect">
            <a:avLst/>
          </a:prstGeom>
          <a:noFill/>
          <a:ln/>
        </p:spPr>
        <p:txBody>
          <a:bodyPr wrap="square" rtlCol="0" anchor="ctr"/>
          <a:lstStyle/>
          <a:p>
            <a:pPr indent="0" marL="0">
              <a:buNone/>
            </a:pPr>
            <a:r>
              <a:rPr lang="en-US" sz="900" b="1" dirty="0">
                <a:solidFill>
                  <a:srgbClr val="1E7D5A"/>
                </a:solidFill>
                <a:latin typeface="Calibri" pitchFamily="34" charset="0"/>
                <a:ea typeface="Calibri" pitchFamily="34" charset="-122"/>
                <a:cs typeface="Calibri" pitchFamily="34" charset="-120"/>
              </a:rPr>
              <a:t>I7</a:t>
            </a:r>
            <a:pPr indent="0" marL="0">
              <a:buNone/>
            </a:pPr>
            <a:r>
              <a:rPr lang="en-US" sz="900" dirty="0">
                <a:solidFill>
                  <a:srgbClr val="1A1F2E"/>
                </a:solidFill>
                <a:latin typeface="Calibri" pitchFamily="34" charset="0"/>
                <a:ea typeface="Calibri" pitchFamily="34" charset="-122"/>
                <a:cs typeface="Calibri" pitchFamily="34" charset="-120"/>
              </a:rPr>
              <a:t>  Replace Salesforce with Purpo…</a:t>
            </a:r>
            <a:endParaRPr lang="en-US" sz="900" dirty="0"/>
          </a:p>
        </p:txBody>
      </p:sp>
      <p:sp>
        <p:nvSpPr>
          <p:cNvPr id="34" name="Shape 32"/>
          <p:cNvSpPr/>
          <p:nvPr/>
        </p:nvSpPr>
        <p:spPr>
          <a:xfrm>
            <a:off x="4947818" y="4965192"/>
            <a:ext cx="3484778" cy="256032"/>
          </a:xfrm>
          <a:prstGeom prst="rect">
            <a:avLst>
              <a:gd name="adj" fmla="val 10714"/>
            </a:avLst>
          </a:prstGeom>
          <a:solidFill>
            <a:srgbClr val="EBF7F2"/>
          </a:solidFill>
          <a:ln w="9525">
            <a:solidFill>
              <a:srgbClr val="1E7D5A"/>
            </a:solidFill>
            <a:prstDash val="solid"/>
          </a:ln>
        </p:spPr>
      </p:sp>
      <p:sp>
        <p:nvSpPr>
          <p:cNvPr id="35" name="Text 33"/>
          <p:cNvSpPr/>
          <p:nvPr/>
        </p:nvSpPr>
        <p:spPr>
          <a:xfrm>
            <a:off x="4993538" y="4965192"/>
            <a:ext cx="3393338" cy="256032"/>
          </a:xfrm>
          <a:prstGeom prst="rect">
            <a:avLst/>
          </a:prstGeom>
          <a:noFill/>
          <a:ln/>
        </p:spPr>
        <p:txBody>
          <a:bodyPr wrap="square" rtlCol="0" anchor="ctr"/>
          <a:lstStyle/>
          <a:p>
            <a:pPr indent="0" marL="0">
              <a:buNone/>
            </a:pPr>
            <a:r>
              <a:rPr lang="en-US" sz="900" b="1" dirty="0">
                <a:solidFill>
                  <a:srgbClr val="1E7D5A"/>
                </a:solidFill>
                <a:latin typeface="Calibri" pitchFamily="34" charset="0"/>
                <a:ea typeface="Calibri" pitchFamily="34" charset="-122"/>
                <a:cs typeface="Calibri" pitchFamily="34" charset="-120"/>
              </a:rPr>
              <a:t>I8</a:t>
            </a:r>
            <a:pPr indent="0" marL="0">
              <a:buNone/>
            </a:pPr>
            <a:r>
              <a:rPr lang="en-US" sz="900" dirty="0">
                <a:solidFill>
                  <a:srgbClr val="1A1F2E"/>
                </a:solidFill>
                <a:latin typeface="Calibri" pitchFamily="34" charset="0"/>
                <a:ea typeface="Calibri" pitchFamily="34" charset="-122"/>
                <a:cs typeface="Calibri" pitchFamily="34" charset="-120"/>
              </a:rPr>
              <a:t>  Methodology-as-Agent: Codify …</a:t>
            </a:r>
            <a:endParaRPr lang="en-US" sz="900" dirty="0"/>
          </a:p>
        </p:txBody>
      </p:sp>
      <p:sp>
        <p:nvSpPr>
          <p:cNvPr id="36" name="Text 34"/>
          <p:cNvSpPr/>
          <p:nvPr/>
        </p:nvSpPr>
        <p:spPr>
          <a:xfrm>
            <a:off x="274320" y="5385816"/>
            <a:ext cx="1143000" cy="228600"/>
          </a:xfrm>
          <a:prstGeom prst="rect">
            <a:avLst/>
          </a:prstGeom>
          <a:noFill/>
          <a:ln/>
        </p:spPr>
        <p:txBody>
          <a:bodyPr wrap="square" rtlCol="0" anchor="ctr"/>
          <a:lstStyle/>
          <a:p>
            <a:pPr indent="0" marL="0">
              <a:buNone/>
            </a:pPr>
            <a:r>
              <a:rPr lang="en-US" sz="800" b="1" spc="200" kern="0" dirty="0">
                <a:solidFill>
                  <a:srgbClr val="6B7280"/>
                </a:solidFill>
                <a:latin typeface="Calibri" pitchFamily="34" charset="0"/>
                <a:ea typeface="Calibri" pitchFamily="34" charset="-122"/>
                <a:cs typeface="Calibri" pitchFamily="34" charset="-120"/>
              </a:rPr>
              <a:t>H3 · TRANSFORMATION</a:t>
            </a:r>
            <a:endParaRPr lang="en-US" sz="800" dirty="0"/>
          </a:p>
        </p:txBody>
      </p:sp>
      <p:sp>
        <p:nvSpPr>
          <p:cNvPr id="37" name="Shape 35"/>
          <p:cNvSpPr/>
          <p:nvPr/>
        </p:nvSpPr>
        <p:spPr>
          <a:xfrm>
            <a:off x="8432597" y="5522976"/>
            <a:ext cx="3484778" cy="256032"/>
          </a:xfrm>
          <a:prstGeom prst="rect">
            <a:avLst>
              <a:gd name="adj" fmla="val 10714"/>
            </a:avLst>
          </a:prstGeom>
          <a:solidFill>
            <a:srgbClr val="F8F9FA"/>
          </a:solidFill>
          <a:ln w="9525">
            <a:solidFill>
              <a:srgbClr val="6B7280"/>
            </a:solidFill>
            <a:prstDash val="solid"/>
          </a:ln>
        </p:spPr>
      </p:sp>
      <p:sp>
        <p:nvSpPr>
          <p:cNvPr id="38" name="Text 36"/>
          <p:cNvSpPr/>
          <p:nvPr/>
        </p:nvSpPr>
        <p:spPr>
          <a:xfrm>
            <a:off x="8478317" y="5522976"/>
            <a:ext cx="3393338" cy="256032"/>
          </a:xfrm>
          <a:prstGeom prst="rect">
            <a:avLst/>
          </a:prstGeom>
          <a:noFill/>
          <a:ln/>
        </p:spPr>
        <p:txBody>
          <a:bodyPr wrap="square" rtlCol="0" anchor="ctr"/>
          <a:lstStyle/>
          <a:p>
            <a:pPr indent="0" marL="0">
              <a:buNone/>
            </a:pPr>
            <a:r>
              <a:rPr lang="en-US" sz="900" b="1" dirty="0">
                <a:solidFill>
                  <a:srgbClr val="6B7280"/>
                </a:solidFill>
                <a:latin typeface="Calibri" pitchFamily="34" charset="0"/>
                <a:ea typeface="Calibri" pitchFamily="34" charset="-122"/>
                <a:cs typeface="Calibri" pitchFamily="34" charset="-120"/>
              </a:rPr>
              <a:t>I10</a:t>
            </a:r>
            <a:pPr indent="0" marL="0">
              <a:buNone/>
            </a:pPr>
            <a:r>
              <a:rPr lang="en-US" sz="900" dirty="0">
                <a:solidFill>
                  <a:srgbClr val="1A1F2E"/>
                </a:solidFill>
                <a:latin typeface="Calibri" pitchFamily="34" charset="0"/>
                <a:ea typeface="Calibri" pitchFamily="34" charset="-122"/>
                <a:cs typeface="Calibri" pitchFamily="34" charset="-120"/>
              </a:rPr>
              <a:t>  Comprehensive Workforce AI Tr…</a:t>
            </a:r>
            <a:endParaRPr lang="en-US" sz="900" dirty="0"/>
          </a:p>
        </p:txBody>
      </p:sp>
      <p:sp>
        <p:nvSpPr>
          <p:cNvPr id="39" name="Shape 37"/>
          <p:cNvSpPr/>
          <p:nvPr/>
        </p:nvSpPr>
        <p:spPr>
          <a:xfrm>
            <a:off x="2043836" y="2889504"/>
            <a:ext cx="2867406" cy="1216152"/>
          </a:xfrm>
          <a:prstGeom prst="line">
            <a:avLst/>
          </a:prstGeom>
          <a:noFill/>
          <a:ln w="6350">
            <a:solidFill>
              <a:srgbClr val="9CA3AF"/>
            </a:solidFill>
            <a:prstDash val="dash"/>
            <a:tailEnd type="triangle"/>
          </a:ln>
        </p:spPr>
      </p:sp>
      <p:sp>
        <p:nvSpPr>
          <p:cNvPr id="40" name="Shape 38"/>
          <p:cNvSpPr/>
          <p:nvPr/>
        </p:nvSpPr>
        <p:spPr>
          <a:xfrm>
            <a:off x="1753438" y="3218688"/>
            <a:ext cx="3157804" cy="886968"/>
          </a:xfrm>
          <a:prstGeom prst="line">
            <a:avLst/>
          </a:prstGeom>
          <a:noFill/>
          <a:ln w="6350">
            <a:solidFill>
              <a:srgbClr val="9CA3AF"/>
            </a:solidFill>
            <a:prstDash val="dash"/>
            <a:tailEnd type="triangle"/>
          </a:ln>
        </p:spPr>
      </p:sp>
      <p:sp>
        <p:nvSpPr>
          <p:cNvPr id="41" name="Shape 39"/>
          <p:cNvSpPr/>
          <p:nvPr/>
        </p:nvSpPr>
        <p:spPr>
          <a:xfrm>
            <a:off x="2043836" y="2889504"/>
            <a:ext cx="2867406" cy="1545336"/>
          </a:xfrm>
          <a:prstGeom prst="line">
            <a:avLst/>
          </a:prstGeom>
          <a:noFill/>
          <a:ln w="6350">
            <a:solidFill>
              <a:srgbClr val="9CA3AF"/>
            </a:solidFill>
            <a:prstDash val="dash"/>
            <a:tailEnd type="triangle"/>
          </a:ln>
        </p:spPr>
      </p:sp>
      <p:sp>
        <p:nvSpPr>
          <p:cNvPr id="42" name="Shape 40"/>
          <p:cNvSpPr/>
          <p:nvPr/>
        </p:nvSpPr>
        <p:spPr>
          <a:xfrm>
            <a:off x="2043836" y="2560320"/>
            <a:ext cx="3738601" cy="2203704"/>
          </a:xfrm>
          <a:prstGeom prst="line">
            <a:avLst/>
          </a:prstGeom>
          <a:noFill/>
          <a:ln w="6350">
            <a:solidFill>
              <a:srgbClr val="9CA3AF"/>
            </a:solidFill>
            <a:prstDash val="dash"/>
            <a:tailEnd type="triangle"/>
          </a:ln>
        </p:spPr>
      </p:sp>
      <p:sp>
        <p:nvSpPr>
          <p:cNvPr id="43" name="Shape 41"/>
          <p:cNvSpPr/>
          <p:nvPr/>
        </p:nvSpPr>
        <p:spPr>
          <a:xfrm>
            <a:off x="2043836" y="2889504"/>
            <a:ext cx="3738601" cy="1874520"/>
          </a:xfrm>
          <a:prstGeom prst="line">
            <a:avLst/>
          </a:prstGeom>
          <a:noFill/>
          <a:ln w="6350">
            <a:solidFill>
              <a:srgbClr val="9CA3AF"/>
            </a:solidFill>
            <a:prstDash val="dash"/>
            <a:tailEnd type="triangle"/>
          </a:ln>
        </p:spPr>
      </p:sp>
      <p:sp>
        <p:nvSpPr>
          <p:cNvPr id="44" name="Shape 42"/>
          <p:cNvSpPr/>
          <p:nvPr/>
        </p:nvSpPr>
        <p:spPr>
          <a:xfrm>
            <a:off x="2043836" y="2889504"/>
            <a:ext cx="2867406" cy="2203704"/>
          </a:xfrm>
          <a:prstGeom prst="line">
            <a:avLst/>
          </a:prstGeom>
          <a:noFill/>
          <a:ln w="6350">
            <a:solidFill>
              <a:srgbClr val="9CA3AF"/>
            </a:solidFill>
            <a:prstDash val="dash"/>
            <a:tailEnd type="triangle"/>
          </a:ln>
        </p:spPr>
      </p:sp>
      <p:sp>
        <p:nvSpPr>
          <p:cNvPr id="45" name="Shape 43"/>
          <p:cNvSpPr/>
          <p:nvPr/>
        </p:nvSpPr>
        <p:spPr>
          <a:xfrm>
            <a:off x="1753438" y="3218688"/>
            <a:ext cx="3157804" cy="1874520"/>
          </a:xfrm>
          <a:prstGeom prst="line">
            <a:avLst/>
          </a:prstGeom>
          <a:noFill/>
          <a:ln w="6350">
            <a:solidFill>
              <a:srgbClr val="9CA3AF"/>
            </a:solidFill>
            <a:prstDash val="dash"/>
            <a:tailEnd type="triangle"/>
          </a:ln>
        </p:spPr>
      </p:sp>
      <p:sp>
        <p:nvSpPr>
          <p:cNvPr id="46" name="Shape 44"/>
          <p:cNvSpPr/>
          <p:nvPr/>
        </p:nvSpPr>
        <p:spPr>
          <a:xfrm>
            <a:off x="1753438" y="2231136"/>
            <a:ext cx="263502" cy="1316736"/>
          </a:xfrm>
          <a:prstGeom prst="line">
            <a:avLst/>
          </a:prstGeom>
          <a:noFill/>
          <a:ln w="6350">
            <a:solidFill>
              <a:srgbClr val="9CA3AF"/>
            </a:solidFill>
            <a:prstDash val="dash"/>
            <a:tailEnd type="triangle"/>
          </a:ln>
        </p:spPr>
      </p:sp>
      <p:sp>
        <p:nvSpPr>
          <p:cNvPr id="47" name="Shape 45"/>
          <p:cNvSpPr/>
          <p:nvPr/>
        </p:nvSpPr>
        <p:spPr>
          <a:xfrm>
            <a:off x="1753438" y="3218688"/>
            <a:ext cx="6642583" cy="2432304"/>
          </a:xfrm>
          <a:prstGeom prst="line">
            <a:avLst/>
          </a:prstGeom>
          <a:noFill/>
          <a:ln w="6350">
            <a:solidFill>
              <a:srgbClr val="9CA3AF"/>
            </a:solidFill>
            <a:prstDash val="dash"/>
            <a:tailEnd type="triangle"/>
          </a:ln>
        </p:spPr>
      </p:sp>
      <p:sp>
        <p:nvSpPr>
          <p:cNvPr id="48" name="Text 46"/>
          <p:cNvSpPr/>
          <p:nvPr/>
        </p:nvSpPr>
        <p:spPr>
          <a:xfrm>
            <a:off x="457200" y="6080760"/>
            <a:ext cx="11247120" cy="274320"/>
          </a:xfrm>
          <a:prstGeom prst="rect">
            <a:avLst/>
          </a:prstGeom>
          <a:noFill/>
          <a:ln/>
        </p:spPr>
        <p:txBody>
          <a:bodyPr wrap="square"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Bars positioned by each initiative's timeframe. Amber outlines mark foundation enablers. Dashed arrows show dependencies (only drawn when the dependency completes before the dependent starts).</a:t>
            </a:r>
            <a:endParaRPr lang="en-US" sz="1000" dirty="0"/>
          </a:p>
        </p:txBody>
      </p:sp>
      <p:sp>
        <p:nvSpPr>
          <p:cNvPr id="49" name="Text 47"/>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50" name="Text 48"/>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21</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Impact vs feasibility</a:t>
            </a:r>
            <a:endParaRPr lang="en-US" sz="3200" dirty="0"/>
          </a:p>
        </p:txBody>
      </p:sp>
      <p:sp>
        <p:nvSpPr>
          <p:cNvPr id="4" name="Text 2"/>
          <p:cNvSpPr/>
          <p:nvPr/>
        </p:nvSpPr>
        <p:spPr>
          <a:xfrm>
            <a:off x="457200" y="1600200"/>
            <a:ext cx="11247120" cy="45720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Each initiative plotted by value score (vertical) against feasibility score (horizontal). Top-right quadrant is "Do First"; bottom-left is "Revisit Later". Bubble labels are initiative IDs.</a:t>
            </a:r>
            <a:endParaRPr lang="en-US" sz="1150" dirty="0"/>
          </a:p>
        </p:txBody>
      </p:sp>
      <p:graphicFrame>
        <p:nvGraphicFramePr>
          <p:cNvPr id="5" name="Chart 0" descr=""/>
          <p:cNvGraphicFramePr/>
          <p:nvPr/>
        </p:nvGraphicFramePr>
        <p:xfrm>
          <a:off x="457200" y="2194560"/>
          <a:ext cx="7772400" cy="4114800"/>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8686800" y="2194560"/>
            <a:ext cx="3017520" cy="274320"/>
          </a:xfrm>
          <a:prstGeom prst="rect">
            <a:avLst/>
          </a:prstGeom>
          <a:noFill/>
          <a:ln/>
        </p:spPr>
        <p:txBody>
          <a:bodyPr wrap="square" rtlCol="0" anchor="ctr"/>
          <a:lstStyle/>
          <a:p>
            <a:pPr indent="0" marL="0">
              <a:buNone/>
            </a:pPr>
            <a:r>
              <a:rPr lang="en-US" sz="1000" b="1" spc="300" kern="0" dirty="0">
                <a:solidFill>
                  <a:srgbClr val="6B7280"/>
                </a:solidFill>
                <a:latin typeface="Calibri" pitchFamily="34" charset="0"/>
                <a:ea typeface="Calibri" pitchFamily="34" charset="-122"/>
                <a:cs typeface="Calibri" pitchFamily="34" charset="-120"/>
              </a:rPr>
              <a:t>INITIATIVE KEY</a:t>
            </a:r>
            <a:endParaRPr lang="en-US" sz="1000" dirty="0"/>
          </a:p>
        </p:txBody>
      </p:sp>
      <p:sp>
        <p:nvSpPr>
          <p:cNvPr id="7" name="Text 4"/>
          <p:cNvSpPr/>
          <p:nvPr/>
        </p:nvSpPr>
        <p:spPr>
          <a:xfrm>
            <a:off x="8686800" y="256032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I1</a:t>
            </a:r>
            <a:endParaRPr lang="en-US" sz="900" dirty="0"/>
          </a:p>
        </p:txBody>
      </p:sp>
      <p:sp>
        <p:nvSpPr>
          <p:cNvPr id="8" name="Text 5"/>
          <p:cNvSpPr/>
          <p:nvPr/>
        </p:nvSpPr>
        <p:spPr>
          <a:xfrm>
            <a:off x="9235440" y="256032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AI Strategy Ownership &amp; Governance R…</a:t>
            </a:r>
            <a:endParaRPr lang="en-US" sz="900" dirty="0"/>
          </a:p>
        </p:txBody>
      </p:sp>
      <p:sp>
        <p:nvSpPr>
          <p:cNvPr id="9" name="Text 6"/>
          <p:cNvSpPr/>
          <p:nvPr/>
        </p:nvSpPr>
        <p:spPr>
          <a:xfrm>
            <a:off x="8686800" y="292608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I2</a:t>
            </a:r>
            <a:endParaRPr lang="en-US" sz="900" dirty="0"/>
          </a:p>
        </p:txBody>
      </p:sp>
      <p:sp>
        <p:nvSpPr>
          <p:cNvPr id="10" name="Text 7"/>
          <p:cNvSpPr/>
          <p:nvPr/>
        </p:nvSpPr>
        <p:spPr>
          <a:xfrm>
            <a:off x="9235440" y="292608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Invoicing &amp; Quote-to-Cash Agent</a:t>
            </a:r>
            <a:endParaRPr lang="en-US" sz="900" dirty="0"/>
          </a:p>
        </p:txBody>
      </p:sp>
      <p:sp>
        <p:nvSpPr>
          <p:cNvPr id="11" name="Text 8"/>
          <p:cNvSpPr/>
          <p:nvPr/>
        </p:nvSpPr>
        <p:spPr>
          <a:xfrm>
            <a:off x="8686800" y="329184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I3</a:t>
            </a:r>
            <a:endParaRPr lang="en-US" sz="900" dirty="0"/>
          </a:p>
        </p:txBody>
      </p:sp>
      <p:sp>
        <p:nvSpPr>
          <p:cNvPr id="12" name="Text 9"/>
          <p:cNvSpPr/>
          <p:nvPr/>
        </p:nvSpPr>
        <p:spPr>
          <a:xfrm>
            <a:off x="9235440" y="329184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Brief Interpretation &amp; Intake Agent</a:t>
            </a:r>
            <a:endParaRPr lang="en-US" sz="900" dirty="0"/>
          </a:p>
        </p:txBody>
      </p:sp>
      <p:sp>
        <p:nvSpPr>
          <p:cNvPr id="13" name="Text 10"/>
          <p:cNvSpPr/>
          <p:nvPr/>
        </p:nvSpPr>
        <p:spPr>
          <a:xfrm>
            <a:off x="8686800" y="365760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I4</a:t>
            </a:r>
            <a:endParaRPr lang="en-US" sz="900" dirty="0"/>
          </a:p>
        </p:txBody>
      </p:sp>
      <p:sp>
        <p:nvSpPr>
          <p:cNvPr id="14" name="Text 11"/>
          <p:cNvSpPr/>
          <p:nvPr/>
        </p:nvSpPr>
        <p:spPr>
          <a:xfrm>
            <a:off x="9235440" y="365760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Workforce AI Readiness Sprint</a:t>
            </a:r>
            <a:endParaRPr lang="en-US" sz="900" dirty="0"/>
          </a:p>
        </p:txBody>
      </p:sp>
      <p:sp>
        <p:nvSpPr>
          <p:cNvPr id="15" name="Text 12"/>
          <p:cNvSpPr/>
          <p:nvPr/>
        </p:nvSpPr>
        <p:spPr>
          <a:xfrm>
            <a:off x="8686800" y="402336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I5</a:t>
            </a:r>
            <a:endParaRPr lang="en-US" sz="900" dirty="0"/>
          </a:p>
        </p:txBody>
      </p:sp>
      <p:sp>
        <p:nvSpPr>
          <p:cNvPr id="16" name="Text 13"/>
          <p:cNvSpPr/>
          <p:nvPr/>
        </p:nvSpPr>
        <p:spPr>
          <a:xfrm>
            <a:off x="9235440" y="402336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Quality Control Co-Pilot for Deliver…</a:t>
            </a:r>
            <a:endParaRPr lang="en-US" sz="900" dirty="0"/>
          </a:p>
        </p:txBody>
      </p:sp>
      <p:sp>
        <p:nvSpPr>
          <p:cNvPr id="17" name="Text 14"/>
          <p:cNvSpPr/>
          <p:nvPr/>
        </p:nvSpPr>
        <p:spPr>
          <a:xfrm>
            <a:off x="8686800" y="438912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I6</a:t>
            </a:r>
            <a:endParaRPr lang="en-US" sz="900" dirty="0"/>
          </a:p>
        </p:txBody>
      </p:sp>
      <p:sp>
        <p:nvSpPr>
          <p:cNvPr id="18" name="Text 15"/>
          <p:cNvSpPr/>
          <p:nvPr/>
        </p:nvSpPr>
        <p:spPr>
          <a:xfrm>
            <a:off x="9235440" y="438912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Productised AI-Augmented Strategy Se…</a:t>
            </a:r>
            <a:endParaRPr lang="en-US" sz="900" dirty="0"/>
          </a:p>
        </p:txBody>
      </p:sp>
      <p:sp>
        <p:nvSpPr>
          <p:cNvPr id="19" name="Text 16"/>
          <p:cNvSpPr/>
          <p:nvPr/>
        </p:nvSpPr>
        <p:spPr>
          <a:xfrm>
            <a:off x="8686800" y="475488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I7</a:t>
            </a:r>
            <a:endParaRPr lang="en-US" sz="900" dirty="0"/>
          </a:p>
        </p:txBody>
      </p:sp>
      <p:sp>
        <p:nvSpPr>
          <p:cNvPr id="20" name="Text 17"/>
          <p:cNvSpPr/>
          <p:nvPr/>
        </p:nvSpPr>
        <p:spPr>
          <a:xfrm>
            <a:off x="9235440" y="475488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Replace Salesforce with Purpose-Buil…</a:t>
            </a:r>
            <a:endParaRPr lang="en-US" sz="900" dirty="0"/>
          </a:p>
        </p:txBody>
      </p:sp>
      <p:sp>
        <p:nvSpPr>
          <p:cNvPr id="21" name="Text 18"/>
          <p:cNvSpPr/>
          <p:nvPr/>
        </p:nvSpPr>
        <p:spPr>
          <a:xfrm>
            <a:off x="8686800" y="512064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I8</a:t>
            </a:r>
            <a:endParaRPr lang="en-US" sz="900" dirty="0"/>
          </a:p>
        </p:txBody>
      </p:sp>
      <p:sp>
        <p:nvSpPr>
          <p:cNvPr id="22" name="Text 19"/>
          <p:cNvSpPr/>
          <p:nvPr/>
        </p:nvSpPr>
        <p:spPr>
          <a:xfrm>
            <a:off x="9235440" y="512064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Methodology-as-Agent: Codify the Adv…</a:t>
            </a:r>
            <a:endParaRPr lang="en-US" sz="900" dirty="0"/>
          </a:p>
        </p:txBody>
      </p:sp>
      <p:sp>
        <p:nvSpPr>
          <p:cNvPr id="23" name="Text 20"/>
          <p:cNvSpPr/>
          <p:nvPr/>
        </p:nvSpPr>
        <p:spPr>
          <a:xfrm>
            <a:off x="8686800" y="548640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I9</a:t>
            </a:r>
            <a:endParaRPr lang="en-US" sz="900" dirty="0"/>
          </a:p>
        </p:txBody>
      </p:sp>
      <p:sp>
        <p:nvSpPr>
          <p:cNvPr id="24" name="Text 21"/>
          <p:cNvSpPr/>
          <p:nvPr/>
        </p:nvSpPr>
        <p:spPr>
          <a:xfrm>
            <a:off x="9235440" y="548640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AI-Native Competitive Pricing &amp; Pack…</a:t>
            </a:r>
            <a:endParaRPr lang="en-US" sz="900" dirty="0"/>
          </a:p>
        </p:txBody>
      </p:sp>
      <p:sp>
        <p:nvSpPr>
          <p:cNvPr id="25" name="Text 22"/>
          <p:cNvSpPr/>
          <p:nvPr/>
        </p:nvSpPr>
        <p:spPr>
          <a:xfrm>
            <a:off x="8686800" y="5852160"/>
            <a:ext cx="548640" cy="320040"/>
          </a:xfrm>
          <a:prstGeom prst="rect">
            <a:avLst/>
          </a:prstGeom>
          <a:noFill/>
          <a:ln/>
        </p:spPr>
        <p:txBody>
          <a:bodyPr wrap="square" rtlCol="0" anchor="ctr"/>
          <a:lstStyle/>
          <a:p>
            <a:pPr indent="0" marL="0">
              <a:buNone/>
            </a:pPr>
            <a:r>
              <a:rPr lang="en-US" sz="900" b="1" dirty="0">
                <a:solidFill>
                  <a:srgbClr val="1792D5"/>
                </a:solidFill>
                <a:latin typeface="Calibri" pitchFamily="34" charset="0"/>
                <a:ea typeface="Calibri" pitchFamily="34" charset="-122"/>
                <a:cs typeface="Calibri" pitchFamily="34" charset="-120"/>
              </a:rPr>
              <a:t>I10</a:t>
            </a:r>
            <a:endParaRPr lang="en-US" sz="900" dirty="0"/>
          </a:p>
        </p:txBody>
      </p:sp>
      <p:sp>
        <p:nvSpPr>
          <p:cNvPr id="26" name="Text 23"/>
          <p:cNvSpPr/>
          <p:nvPr/>
        </p:nvSpPr>
        <p:spPr>
          <a:xfrm>
            <a:off x="9235440" y="5852160"/>
            <a:ext cx="2468880" cy="320040"/>
          </a:xfrm>
          <a:prstGeom prst="rect">
            <a:avLst/>
          </a:prstGeom>
          <a:noFill/>
          <a:ln/>
        </p:spPr>
        <p:txBody>
          <a:bodyPr wrap="square" rtlCol="0" anchor="ctr"/>
          <a:lstStyle/>
          <a:p>
            <a:pPr indent="0" marL="0">
              <a:buNone/>
            </a:pPr>
            <a:r>
              <a:rPr lang="en-US" sz="900" dirty="0">
                <a:solidFill>
                  <a:srgbClr val="374151"/>
                </a:solidFill>
                <a:latin typeface="Calibri" pitchFamily="34" charset="0"/>
                <a:ea typeface="Calibri" pitchFamily="34" charset="-122"/>
                <a:cs typeface="Calibri" pitchFamily="34" charset="-120"/>
              </a:rPr>
              <a:t>Comprehensive Workforce AI Transform…</a:t>
            </a:r>
            <a:endParaRPr lang="en-US" sz="900" dirty="0"/>
          </a:p>
        </p:txBody>
      </p:sp>
      <p:sp>
        <p:nvSpPr>
          <p:cNvPr id="27" name="Text 24"/>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8" name="Text 25"/>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22</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Start here: two enablers, then H1</a:t>
            </a:r>
            <a:endParaRPr lang="en-US" sz="3200" dirty="0"/>
          </a:p>
        </p:txBody>
      </p:sp>
      <p:sp>
        <p:nvSpPr>
          <p:cNvPr id="4" name="Shape 2"/>
          <p:cNvSpPr/>
          <p:nvPr/>
        </p:nvSpPr>
        <p:spPr>
          <a:xfrm>
            <a:off x="457200" y="1874520"/>
            <a:ext cx="5532120" cy="2194560"/>
          </a:xfrm>
          <a:prstGeom prst="rect">
            <a:avLst/>
          </a:prstGeom>
          <a:solidFill>
            <a:srgbClr val="F5FAFD"/>
          </a:solidFill>
          <a:ln w="12700">
            <a:solidFill>
              <a:srgbClr val="1792D5"/>
            </a:solidFill>
            <a:prstDash val="solid"/>
          </a:ln>
        </p:spPr>
      </p:sp>
      <p:sp>
        <p:nvSpPr>
          <p:cNvPr id="5" name="Text 3"/>
          <p:cNvSpPr/>
          <p:nvPr/>
        </p:nvSpPr>
        <p:spPr>
          <a:xfrm>
            <a:off x="685800" y="2057400"/>
            <a:ext cx="640080" cy="274320"/>
          </a:xfrm>
          <a:prstGeom prst="rect">
            <a:avLst/>
          </a:prstGeom>
          <a:noFill/>
          <a:ln/>
        </p:spPr>
        <p:txBody>
          <a:bodyPr wrap="square" rtlCol="0" anchor="ctr"/>
          <a:lstStyle/>
          <a:p>
            <a:pPr indent="0" marL="0">
              <a:buNone/>
            </a:pPr>
            <a:r>
              <a:rPr lang="en-US" sz="1100" b="1" dirty="0">
                <a:solidFill>
                  <a:srgbClr val="1792D5"/>
                </a:solidFill>
                <a:latin typeface="Calibri" pitchFamily="34" charset="0"/>
                <a:ea typeface="Calibri" pitchFamily="34" charset="-122"/>
                <a:cs typeface="Calibri" pitchFamily="34" charset="-120"/>
              </a:rPr>
              <a:t>I1</a:t>
            </a:r>
            <a:endParaRPr lang="en-US" sz="1100" dirty="0"/>
          </a:p>
        </p:txBody>
      </p:sp>
      <p:sp>
        <p:nvSpPr>
          <p:cNvPr id="6" name="Text 4"/>
          <p:cNvSpPr/>
          <p:nvPr/>
        </p:nvSpPr>
        <p:spPr>
          <a:xfrm>
            <a:off x="1280160" y="2057400"/>
            <a:ext cx="1097280" cy="274320"/>
          </a:xfrm>
          <a:prstGeom prst="rect">
            <a:avLst/>
          </a:prstGeom>
          <a:noFill/>
          <a:ln/>
        </p:spPr>
        <p:txBody>
          <a:bodyPr wrap="square" rtlCol="0" anchor="ctr"/>
          <a:lstStyle/>
          <a:p>
            <a:pPr indent="0" marL="0">
              <a:buNone/>
            </a:pPr>
            <a:r>
              <a:rPr lang="en-US" sz="900" b="1" spc="200" kern="0" dirty="0">
                <a:solidFill>
                  <a:srgbClr val="D4870E"/>
                </a:solidFill>
                <a:latin typeface="Calibri" pitchFamily="34" charset="0"/>
                <a:ea typeface="Calibri" pitchFamily="34" charset="-122"/>
                <a:cs typeface="Calibri" pitchFamily="34" charset="-120"/>
              </a:rPr>
              <a:t>ENABLER</a:t>
            </a:r>
            <a:endParaRPr lang="en-US" sz="900" dirty="0"/>
          </a:p>
        </p:txBody>
      </p:sp>
      <p:sp>
        <p:nvSpPr>
          <p:cNvPr id="7" name="Text 5"/>
          <p:cNvSpPr/>
          <p:nvPr/>
        </p:nvSpPr>
        <p:spPr>
          <a:xfrm>
            <a:off x="685800" y="2423160"/>
            <a:ext cx="5074920" cy="731520"/>
          </a:xfrm>
          <a:prstGeom prst="rect">
            <a:avLst/>
          </a:prstGeom>
          <a:noFill/>
          <a:ln/>
        </p:spPr>
        <p:txBody>
          <a:bodyPr wrap="square" rtlCol="0" anchor="ctr"/>
          <a:lstStyle/>
          <a:p>
            <a:pPr indent="0" marL="0">
              <a:buNone/>
            </a:pPr>
            <a:r>
              <a:rPr lang="en-US" sz="1600" dirty="0">
                <a:solidFill>
                  <a:srgbClr val="0F1B2D"/>
                </a:solidFill>
                <a:latin typeface="Georgia" pitchFamily="34" charset="0"/>
                <a:ea typeface="Georgia" pitchFamily="34" charset="-122"/>
                <a:cs typeface="Georgia" pitchFamily="34" charset="-120"/>
              </a:rPr>
              <a:t>AI Strategy Ownership &amp; Governance Reset</a:t>
            </a:r>
            <a:endParaRPr lang="en-US" sz="1600" dirty="0"/>
          </a:p>
        </p:txBody>
      </p:sp>
      <p:sp>
        <p:nvSpPr>
          <p:cNvPr id="8" name="Text 6"/>
          <p:cNvSpPr/>
          <p:nvPr/>
        </p:nvSpPr>
        <p:spPr>
          <a:xfrm>
            <a:off x="685800" y="3154680"/>
            <a:ext cx="5074920" cy="64008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Cross-functional AI Council formation, decision rights framework, AI charter sign-off by ExCo, and a shared portfolio backlog in existing tooling.</a:t>
            </a:r>
            <a:endParaRPr lang="en-US" sz="1050" dirty="0"/>
          </a:p>
        </p:txBody>
      </p:sp>
      <p:sp>
        <p:nvSpPr>
          <p:cNvPr id="9" name="Text 7"/>
          <p:cNvSpPr/>
          <p:nvPr/>
        </p:nvSpPr>
        <p:spPr>
          <a:xfrm>
            <a:off x="685800" y="3749040"/>
            <a:ext cx="5074920" cy="27432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A$200K–A$500K   ·   Days 1-30</a:t>
            </a:r>
            <a:endParaRPr lang="en-US" sz="1000" dirty="0"/>
          </a:p>
        </p:txBody>
      </p:sp>
      <p:sp>
        <p:nvSpPr>
          <p:cNvPr id="10" name="Shape 8"/>
          <p:cNvSpPr/>
          <p:nvPr/>
        </p:nvSpPr>
        <p:spPr>
          <a:xfrm>
            <a:off x="6172200" y="1874520"/>
            <a:ext cx="5532120" cy="2194560"/>
          </a:xfrm>
          <a:prstGeom prst="rect">
            <a:avLst/>
          </a:prstGeom>
          <a:solidFill>
            <a:srgbClr val="F5FAFD"/>
          </a:solidFill>
          <a:ln w="12700">
            <a:solidFill>
              <a:srgbClr val="1792D5"/>
            </a:solidFill>
            <a:prstDash val="solid"/>
          </a:ln>
        </p:spPr>
      </p:sp>
      <p:sp>
        <p:nvSpPr>
          <p:cNvPr id="11" name="Text 9"/>
          <p:cNvSpPr/>
          <p:nvPr/>
        </p:nvSpPr>
        <p:spPr>
          <a:xfrm>
            <a:off x="6400800" y="2057400"/>
            <a:ext cx="640080" cy="274320"/>
          </a:xfrm>
          <a:prstGeom prst="rect">
            <a:avLst/>
          </a:prstGeom>
          <a:noFill/>
          <a:ln/>
        </p:spPr>
        <p:txBody>
          <a:bodyPr wrap="square" rtlCol="0" anchor="ctr"/>
          <a:lstStyle/>
          <a:p>
            <a:pPr indent="0" marL="0">
              <a:buNone/>
            </a:pPr>
            <a:r>
              <a:rPr lang="en-US" sz="1100" b="1" dirty="0">
                <a:solidFill>
                  <a:srgbClr val="1792D5"/>
                </a:solidFill>
                <a:latin typeface="Calibri" pitchFamily="34" charset="0"/>
                <a:ea typeface="Calibri" pitchFamily="34" charset="-122"/>
                <a:cs typeface="Calibri" pitchFamily="34" charset="-120"/>
              </a:rPr>
              <a:t>I4</a:t>
            </a:r>
            <a:endParaRPr lang="en-US" sz="1100" dirty="0"/>
          </a:p>
        </p:txBody>
      </p:sp>
      <p:sp>
        <p:nvSpPr>
          <p:cNvPr id="12" name="Text 10"/>
          <p:cNvSpPr/>
          <p:nvPr/>
        </p:nvSpPr>
        <p:spPr>
          <a:xfrm>
            <a:off x="6995160" y="2057400"/>
            <a:ext cx="1097280" cy="274320"/>
          </a:xfrm>
          <a:prstGeom prst="rect">
            <a:avLst/>
          </a:prstGeom>
          <a:noFill/>
          <a:ln/>
        </p:spPr>
        <p:txBody>
          <a:bodyPr wrap="square" rtlCol="0" anchor="ctr"/>
          <a:lstStyle/>
          <a:p>
            <a:pPr indent="0" marL="0">
              <a:buNone/>
            </a:pPr>
            <a:r>
              <a:rPr lang="en-US" sz="900" b="1" spc="200" kern="0" dirty="0">
                <a:solidFill>
                  <a:srgbClr val="D4870E"/>
                </a:solidFill>
                <a:latin typeface="Calibri" pitchFamily="34" charset="0"/>
                <a:ea typeface="Calibri" pitchFamily="34" charset="-122"/>
                <a:cs typeface="Calibri" pitchFamily="34" charset="-120"/>
              </a:rPr>
              <a:t>ENABLER</a:t>
            </a:r>
            <a:endParaRPr lang="en-US" sz="900" dirty="0"/>
          </a:p>
        </p:txBody>
      </p:sp>
      <p:sp>
        <p:nvSpPr>
          <p:cNvPr id="13" name="Text 11"/>
          <p:cNvSpPr/>
          <p:nvPr/>
        </p:nvSpPr>
        <p:spPr>
          <a:xfrm>
            <a:off x="6400800" y="2423160"/>
            <a:ext cx="5074920" cy="731520"/>
          </a:xfrm>
          <a:prstGeom prst="rect">
            <a:avLst/>
          </a:prstGeom>
          <a:noFill/>
          <a:ln/>
        </p:spPr>
        <p:txBody>
          <a:bodyPr wrap="square" rtlCol="0" anchor="ctr"/>
          <a:lstStyle/>
          <a:p>
            <a:pPr indent="0" marL="0">
              <a:buNone/>
            </a:pPr>
            <a:r>
              <a:rPr lang="en-US" sz="1600" dirty="0">
                <a:solidFill>
                  <a:srgbClr val="0F1B2D"/>
                </a:solidFill>
                <a:latin typeface="Georgia" pitchFamily="34" charset="0"/>
                <a:ea typeface="Georgia" pitchFamily="34" charset="-122"/>
                <a:cs typeface="Georgia" pitchFamily="34" charset="-120"/>
              </a:rPr>
              <a:t>Workforce AI Readiness Sprint</a:t>
            </a:r>
            <a:endParaRPr lang="en-US" sz="1600" dirty="0"/>
          </a:p>
        </p:txBody>
      </p:sp>
      <p:sp>
        <p:nvSpPr>
          <p:cNvPr id="14" name="Text 12"/>
          <p:cNvSpPr/>
          <p:nvPr/>
        </p:nvSpPr>
        <p:spPr>
          <a:xfrm>
            <a:off x="6400800" y="3154680"/>
            <a:ext cx="5074920" cy="640080"/>
          </a:xfrm>
          <a:prstGeom prst="rect">
            <a:avLst/>
          </a:prstGeom>
          <a:noFill/>
          <a:ln/>
        </p:spPr>
        <p:txBody>
          <a:bodyPr wrap="square" rtlCol="0" anchor="ctr"/>
          <a:lstStyle/>
          <a:p>
            <a:pPr indent="0" marL="0">
              <a:buNone/>
            </a:pPr>
            <a:r>
              <a:rPr lang="en-US" sz="1050" dirty="0">
                <a:solidFill>
                  <a:srgbClr val="374151"/>
                </a:solidFill>
                <a:latin typeface="Calibri" pitchFamily="34" charset="0"/>
                <a:ea typeface="Calibri" pitchFamily="34" charset="-122"/>
                <a:cs typeface="Calibri" pitchFamily="34" charset="-120"/>
              </a:rPr>
              <a:t>90-day enterprise programme to bring all 2,000+ FTE to baseline AI fluency on ChatGPT Enterprise, Microsoft Copilot, and the firm's emerging agent stack. Addresses the workshop concern of 'losing tale</a:t>
            </a:r>
            <a:endParaRPr lang="en-US" sz="1050" dirty="0"/>
          </a:p>
        </p:txBody>
      </p:sp>
      <p:sp>
        <p:nvSpPr>
          <p:cNvPr id="15" name="Text 13"/>
          <p:cNvSpPr/>
          <p:nvPr/>
        </p:nvSpPr>
        <p:spPr>
          <a:xfrm>
            <a:off x="6400800" y="3749040"/>
            <a:ext cx="5074920" cy="27432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A$1.2M–A$3M   ·   Days 1-30</a:t>
            </a:r>
            <a:endParaRPr lang="en-US" sz="1000" dirty="0"/>
          </a:p>
        </p:txBody>
      </p:sp>
      <p:sp>
        <p:nvSpPr>
          <p:cNvPr id="16" name="Text 14"/>
          <p:cNvSpPr/>
          <p:nvPr/>
        </p:nvSpPr>
        <p:spPr>
          <a:xfrm>
            <a:off x="457200" y="4434840"/>
            <a:ext cx="10972800" cy="274320"/>
          </a:xfrm>
          <a:prstGeom prst="rect">
            <a:avLst/>
          </a:prstGeom>
          <a:noFill/>
          <a:ln/>
        </p:spPr>
        <p:txBody>
          <a:bodyPr wrap="square" rtlCol="0" anchor="ctr"/>
          <a:lstStyle/>
          <a:p>
            <a:pPr indent="0" marL="0">
              <a:buNone/>
            </a:pPr>
            <a:r>
              <a:rPr lang="en-US" sz="1100" b="1" spc="300" kern="0" dirty="0">
                <a:solidFill>
                  <a:srgbClr val="6B7280"/>
                </a:solidFill>
                <a:latin typeface="Calibri" pitchFamily="34" charset="0"/>
                <a:ea typeface="Calibri" pitchFamily="34" charset="-122"/>
                <a:cs typeface="Calibri" pitchFamily="34" charset="-120"/>
              </a:rPr>
              <a:t>THEN, IN HORIZON 1</a:t>
            </a:r>
            <a:endParaRPr lang="en-US" sz="1100" dirty="0"/>
          </a:p>
        </p:txBody>
      </p:sp>
      <p:sp>
        <p:nvSpPr>
          <p:cNvPr id="17" name="Shape 15"/>
          <p:cNvSpPr/>
          <p:nvPr/>
        </p:nvSpPr>
        <p:spPr>
          <a:xfrm>
            <a:off x="457200" y="4846320"/>
            <a:ext cx="3657600" cy="1371600"/>
          </a:xfrm>
          <a:prstGeom prst="rect">
            <a:avLst/>
          </a:prstGeom>
          <a:solidFill>
            <a:srgbClr val="FFFFFF"/>
          </a:solidFill>
          <a:ln w="6350">
            <a:solidFill>
              <a:srgbClr val="E5E7EB"/>
            </a:solidFill>
            <a:prstDash val="solid"/>
          </a:ln>
        </p:spPr>
      </p:sp>
      <p:sp>
        <p:nvSpPr>
          <p:cNvPr id="18" name="Text 16"/>
          <p:cNvSpPr/>
          <p:nvPr/>
        </p:nvSpPr>
        <p:spPr>
          <a:xfrm>
            <a:off x="640080" y="4983480"/>
            <a:ext cx="640080" cy="27432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I2</a:t>
            </a:r>
            <a:endParaRPr lang="en-US" sz="1000" dirty="0"/>
          </a:p>
        </p:txBody>
      </p:sp>
      <p:sp>
        <p:nvSpPr>
          <p:cNvPr id="19" name="Text 17"/>
          <p:cNvSpPr/>
          <p:nvPr/>
        </p:nvSpPr>
        <p:spPr>
          <a:xfrm>
            <a:off x="640080" y="5212080"/>
            <a:ext cx="329184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Invoicing &amp; Quote-to-Cash Agent</a:t>
            </a:r>
            <a:endParaRPr lang="en-US" sz="1100" dirty="0"/>
          </a:p>
        </p:txBody>
      </p:sp>
      <p:sp>
        <p:nvSpPr>
          <p:cNvPr id="20" name="Text 18"/>
          <p:cNvSpPr/>
          <p:nvPr/>
        </p:nvSpPr>
        <p:spPr>
          <a:xfrm>
            <a:off x="640080" y="5852160"/>
            <a:ext cx="3291840" cy="274320"/>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Days 31-60</a:t>
            </a:r>
            <a:endParaRPr lang="en-US" sz="1000" dirty="0"/>
          </a:p>
        </p:txBody>
      </p:sp>
      <p:sp>
        <p:nvSpPr>
          <p:cNvPr id="21" name="Shape 19"/>
          <p:cNvSpPr/>
          <p:nvPr/>
        </p:nvSpPr>
        <p:spPr>
          <a:xfrm>
            <a:off x="4297680" y="4846320"/>
            <a:ext cx="3657600" cy="1371600"/>
          </a:xfrm>
          <a:prstGeom prst="rect">
            <a:avLst/>
          </a:prstGeom>
          <a:solidFill>
            <a:srgbClr val="FFFFFF"/>
          </a:solidFill>
          <a:ln w="6350">
            <a:solidFill>
              <a:srgbClr val="E5E7EB"/>
            </a:solidFill>
            <a:prstDash val="solid"/>
          </a:ln>
        </p:spPr>
      </p:sp>
      <p:sp>
        <p:nvSpPr>
          <p:cNvPr id="22" name="Text 20"/>
          <p:cNvSpPr/>
          <p:nvPr/>
        </p:nvSpPr>
        <p:spPr>
          <a:xfrm>
            <a:off x="4480560" y="4983480"/>
            <a:ext cx="640080" cy="27432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I3</a:t>
            </a:r>
            <a:endParaRPr lang="en-US" sz="1000" dirty="0"/>
          </a:p>
        </p:txBody>
      </p:sp>
      <p:sp>
        <p:nvSpPr>
          <p:cNvPr id="23" name="Text 21"/>
          <p:cNvSpPr/>
          <p:nvPr/>
        </p:nvSpPr>
        <p:spPr>
          <a:xfrm>
            <a:off x="4480560" y="5212080"/>
            <a:ext cx="329184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Brief Interpretation &amp; Intake Agent</a:t>
            </a:r>
            <a:endParaRPr lang="en-US" sz="1100" dirty="0"/>
          </a:p>
        </p:txBody>
      </p:sp>
      <p:sp>
        <p:nvSpPr>
          <p:cNvPr id="24" name="Text 22"/>
          <p:cNvSpPr/>
          <p:nvPr/>
        </p:nvSpPr>
        <p:spPr>
          <a:xfrm>
            <a:off x="4480560" y="5852160"/>
            <a:ext cx="3291840" cy="274320"/>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Days 31-60</a:t>
            </a:r>
            <a:endParaRPr lang="en-US" sz="1000" dirty="0"/>
          </a:p>
        </p:txBody>
      </p:sp>
      <p:sp>
        <p:nvSpPr>
          <p:cNvPr id="25" name="Shape 23"/>
          <p:cNvSpPr/>
          <p:nvPr/>
        </p:nvSpPr>
        <p:spPr>
          <a:xfrm>
            <a:off x="8138160" y="4846320"/>
            <a:ext cx="3657600" cy="1371600"/>
          </a:xfrm>
          <a:prstGeom prst="rect">
            <a:avLst/>
          </a:prstGeom>
          <a:solidFill>
            <a:srgbClr val="FFFFFF"/>
          </a:solidFill>
          <a:ln w="6350">
            <a:solidFill>
              <a:srgbClr val="E5E7EB"/>
            </a:solidFill>
            <a:prstDash val="solid"/>
          </a:ln>
        </p:spPr>
      </p:sp>
      <p:sp>
        <p:nvSpPr>
          <p:cNvPr id="26" name="Text 24"/>
          <p:cNvSpPr/>
          <p:nvPr/>
        </p:nvSpPr>
        <p:spPr>
          <a:xfrm>
            <a:off x="8321040" y="4983480"/>
            <a:ext cx="640080" cy="274320"/>
          </a:xfrm>
          <a:prstGeom prst="rect">
            <a:avLst/>
          </a:prstGeom>
          <a:noFill/>
          <a:ln/>
        </p:spPr>
        <p:txBody>
          <a:bodyPr wrap="square" rtlCol="0" anchor="ctr"/>
          <a:lstStyle/>
          <a:p>
            <a:pPr indent="0" marL="0">
              <a:buNone/>
            </a:pPr>
            <a:r>
              <a:rPr lang="en-US" sz="1000" b="1" dirty="0">
                <a:solidFill>
                  <a:srgbClr val="1792D5"/>
                </a:solidFill>
                <a:latin typeface="Calibri" pitchFamily="34" charset="0"/>
                <a:ea typeface="Calibri" pitchFamily="34" charset="-122"/>
                <a:cs typeface="Calibri" pitchFamily="34" charset="-120"/>
              </a:rPr>
              <a:t>I9</a:t>
            </a:r>
            <a:endParaRPr lang="en-US" sz="1000" dirty="0"/>
          </a:p>
        </p:txBody>
      </p:sp>
      <p:sp>
        <p:nvSpPr>
          <p:cNvPr id="27" name="Text 25"/>
          <p:cNvSpPr/>
          <p:nvPr/>
        </p:nvSpPr>
        <p:spPr>
          <a:xfrm>
            <a:off x="8321040" y="5212080"/>
            <a:ext cx="3291840" cy="640080"/>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AI-Native Competitive Pricing &amp; Packaging Reset</a:t>
            </a:r>
            <a:endParaRPr lang="en-US" sz="1100" dirty="0"/>
          </a:p>
        </p:txBody>
      </p:sp>
      <p:sp>
        <p:nvSpPr>
          <p:cNvPr id="28" name="Text 26"/>
          <p:cNvSpPr/>
          <p:nvPr/>
        </p:nvSpPr>
        <p:spPr>
          <a:xfrm>
            <a:off x="8321040" y="5852160"/>
            <a:ext cx="3291840" cy="274320"/>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Days 61-100</a:t>
            </a:r>
            <a:endParaRPr lang="en-US" sz="1000" dirty="0"/>
          </a:p>
        </p:txBody>
      </p:sp>
      <p:sp>
        <p:nvSpPr>
          <p:cNvPr id="29" name="Text 27"/>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30" name="Text 28"/>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23</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Portfolio roll-up — 5-year cashflow shape</a:t>
            </a:r>
            <a:endParaRPr lang="en-US" sz="3200" dirty="0"/>
          </a:p>
        </p:txBody>
      </p:sp>
      <p:sp>
        <p:nvSpPr>
          <p:cNvPr id="4" name="Text 2"/>
          <p:cNvSpPr/>
          <p:nvPr/>
        </p:nvSpPr>
        <p:spPr>
          <a:xfrm>
            <a:off x="457200" y="1371600"/>
            <a:ext cx="11247120" cy="731520"/>
          </a:xfrm>
          <a:prstGeom prst="rect">
            <a:avLst/>
          </a:prstGeom>
          <a:noFill/>
          <a:ln/>
        </p:spPr>
        <p:txBody>
          <a:bodyPr wrap="square" rtlCol="0" anchor="t"/>
          <a:lstStyle/>
          <a:p>
            <a:pPr indent="0" marL="0">
              <a:buNone/>
            </a:pPr>
            <a:r>
              <a:rPr lang="en-US" sz="1300" b="1" dirty="0">
                <a:solidFill>
                  <a:srgbClr val="1A1F2E"/>
                </a:solidFill>
                <a:latin typeface="Calibri" pitchFamily="34" charset="0"/>
                <a:ea typeface="Calibri" pitchFamily="34" charset="-122"/>
                <a:cs typeface="Calibri" pitchFamily="34" charset="-120"/>
              </a:rPr>
              <a:t>Northwind Advisory's ten-initiative AI portfolio carries an A$13.3M–A$33.2M investment envelope against an A$392M–A$985M five-year benefit range, with the midpoint case crossing into positive cumulative cashflow inside Year 1 — driven almost entirely by the Invoicing &amp; Quote-to-Cash agent (I2) and the Brief Interpretation Agent (I3) collapsing 1,500–2,000 weekly hours of cross-system data entry.</a:t>
            </a:r>
            <a:endParaRPr lang="en-US" sz="1300" dirty="0"/>
          </a:p>
        </p:txBody>
      </p:sp>
      <p:sp>
        <p:nvSpPr>
          <p:cNvPr id="5" name="Shape 3"/>
          <p:cNvSpPr/>
          <p:nvPr/>
        </p:nvSpPr>
        <p:spPr>
          <a:xfrm>
            <a:off x="457200" y="2194560"/>
            <a:ext cx="3383280" cy="777240"/>
          </a:xfrm>
          <a:prstGeom prst="rect">
            <a:avLst/>
          </a:prstGeom>
          <a:solidFill>
            <a:srgbClr val="F5FAFD"/>
          </a:solidFill>
          <a:ln w="9525">
            <a:solidFill>
              <a:srgbClr val="E5E7EB"/>
            </a:solidFill>
            <a:prstDash val="solid"/>
          </a:ln>
        </p:spPr>
      </p:sp>
      <p:sp>
        <p:nvSpPr>
          <p:cNvPr id="6" name="Text 4"/>
          <p:cNvSpPr/>
          <p:nvPr/>
        </p:nvSpPr>
        <p:spPr>
          <a:xfrm>
            <a:off x="640080" y="2267712"/>
            <a:ext cx="3017520" cy="201168"/>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TOTAL INVESTMENT</a:t>
            </a:r>
            <a:endParaRPr lang="en-US" sz="900" dirty="0"/>
          </a:p>
        </p:txBody>
      </p:sp>
      <p:sp>
        <p:nvSpPr>
          <p:cNvPr id="7" name="Text 5"/>
          <p:cNvSpPr/>
          <p:nvPr/>
        </p:nvSpPr>
        <p:spPr>
          <a:xfrm>
            <a:off x="640080" y="2487168"/>
            <a:ext cx="3017520" cy="457200"/>
          </a:xfrm>
          <a:prstGeom prst="rect">
            <a:avLst/>
          </a:prstGeom>
          <a:noFill/>
          <a:ln/>
        </p:spPr>
        <p:txBody>
          <a:bodyPr wrap="square" rtlCol="0" anchor="ctr"/>
          <a:lstStyle/>
          <a:p>
            <a:pPr indent="0" marL="0">
              <a:buNone/>
            </a:pPr>
            <a:r>
              <a:rPr lang="en-US" sz="2200" dirty="0">
                <a:solidFill>
                  <a:srgbClr val="0F1B2D"/>
                </a:solidFill>
                <a:latin typeface="Georgia" pitchFamily="34" charset="0"/>
                <a:ea typeface="Georgia" pitchFamily="34" charset="-122"/>
                <a:cs typeface="Georgia" pitchFamily="34" charset="-120"/>
              </a:rPr>
              <a:t>A$13.3–33.2M</a:t>
            </a:r>
            <a:endParaRPr lang="en-US" sz="2200" dirty="0"/>
          </a:p>
        </p:txBody>
      </p:sp>
      <p:sp>
        <p:nvSpPr>
          <p:cNvPr id="8" name="Shape 6"/>
          <p:cNvSpPr/>
          <p:nvPr/>
        </p:nvSpPr>
        <p:spPr>
          <a:xfrm>
            <a:off x="4114800" y="2194560"/>
            <a:ext cx="3383280" cy="777240"/>
          </a:xfrm>
          <a:prstGeom prst="rect">
            <a:avLst/>
          </a:prstGeom>
          <a:solidFill>
            <a:srgbClr val="F5FAFD"/>
          </a:solidFill>
          <a:ln w="9525">
            <a:solidFill>
              <a:srgbClr val="E5E7EB"/>
            </a:solidFill>
            <a:prstDash val="solid"/>
          </a:ln>
        </p:spPr>
      </p:sp>
      <p:sp>
        <p:nvSpPr>
          <p:cNvPr id="9" name="Text 7"/>
          <p:cNvSpPr/>
          <p:nvPr/>
        </p:nvSpPr>
        <p:spPr>
          <a:xfrm>
            <a:off x="4297680" y="2267712"/>
            <a:ext cx="3017520" cy="201168"/>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5-YEAR BENEFIT</a:t>
            </a:r>
            <a:endParaRPr lang="en-US" sz="900" dirty="0"/>
          </a:p>
        </p:txBody>
      </p:sp>
      <p:sp>
        <p:nvSpPr>
          <p:cNvPr id="10" name="Text 8"/>
          <p:cNvSpPr/>
          <p:nvPr/>
        </p:nvSpPr>
        <p:spPr>
          <a:xfrm>
            <a:off x="4297680" y="2487168"/>
            <a:ext cx="3017520" cy="457200"/>
          </a:xfrm>
          <a:prstGeom prst="rect">
            <a:avLst/>
          </a:prstGeom>
          <a:noFill/>
          <a:ln/>
        </p:spPr>
        <p:txBody>
          <a:bodyPr wrap="square" rtlCol="0" anchor="ctr"/>
          <a:lstStyle/>
          <a:p>
            <a:pPr indent="0" marL="0">
              <a:buNone/>
            </a:pPr>
            <a:r>
              <a:rPr lang="en-US" sz="2200" dirty="0">
                <a:solidFill>
                  <a:srgbClr val="0F1B2D"/>
                </a:solidFill>
                <a:latin typeface="Georgia" pitchFamily="34" charset="0"/>
                <a:ea typeface="Georgia" pitchFamily="34" charset="-122"/>
                <a:cs typeface="Georgia" pitchFamily="34" charset="-120"/>
              </a:rPr>
              <a:t>A$392.2–984.8M</a:t>
            </a:r>
            <a:endParaRPr lang="en-US" sz="2200" dirty="0"/>
          </a:p>
        </p:txBody>
      </p:sp>
      <p:sp>
        <p:nvSpPr>
          <p:cNvPr id="11" name="Shape 9"/>
          <p:cNvSpPr/>
          <p:nvPr/>
        </p:nvSpPr>
        <p:spPr>
          <a:xfrm>
            <a:off x="7772400" y="2194560"/>
            <a:ext cx="3383280" cy="777240"/>
          </a:xfrm>
          <a:prstGeom prst="rect">
            <a:avLst/>
          </a:prstGeom>
          <a:solidFill>
            <a:srgbClr val="F5FAFD"/>
          </a:solidFill>
          <a:ln w="9525">
            <a:solidFill>
              <a:srgbClr val="E5E7EB"/>
            </a:solidFill>
            <a:prstDash val="solid"/>
          </a:ln>
        </p:spPr>
      </p:sp>
      <p:sp>
        <p:nvSpPr>
          <p:cNvPr id="12" name="Text 10"/>
          <p:cNvSpPr/>
          <p:nvPr/>
        </p:nvSpPr>
        <p:spPr>
          <a:xfrm>
            <a:off x="7955280" y="2267712"/>
            <a:ext cx="3017520" cy="201168"/>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PAYBACK YEAR</a:t>
            </a:r>
            <a:endParaRPr lang="en-US" sz="900" dirty="0"/>
          </a:p>
        </p:txBody>
      </p:sp>
      <p:sp>
        <p:nvSpPr>
          <p:cNvPr id="13" name="Text 11"/>
          <p:cNvSpPr/>
          <p:nvPr/>
        </p:nvSpPr>
        <p:spPr>
          <a:xfrm>
            <a:off x="7955280" y="2487168"/>
            <a:ext cx="3017520" cy="457200"/>
          </a:xfrm>
          <a:prstGeom prst="rect">
            <a:avLst/>
          </a:prstGeom>
          <a:noFill/>
          <a:ln/>
        </p:spPr>
        <p:txBody>
          <a:bodyPr wrap="square" rtlCol="0" anchor="ctr"/>
          <a:lstStyle/>
          <a:p>
            <a:pPr indent="0" marL="0">
              <a:buNone/>
            </a:pPr>
            <a:r>
              <a:rPr lang="en-US" sz="2200" dirty="0">
                <a:solidFill>
                  <a:srgbClr val="0F1B2D"/>
                </a:solidFill>
                <a:latin typeface="Georgia" pitchFamily="34" charset="0"/>
                <a:ea typeface="Georgia" pitchFamily="34" charset="-122"/>
                <a:cs typeface="Georgia" pitchFamily="34" charset="-120"/>
              </a:rPr>
              <a:t>Year 1</a:t>
            </a:r>
            <a:endParaRPr lang="en-US" sz="2200" dirty="0"/>
          </a:p>
        </p:txBody>
      </p:sp>
      <p:sp>
        <p:nvSpPr>
          <p:cNvPr id="14" name="Shape 12"/>
          <p:cNvSpPr/>
          <p:nvPr/>
        </p:nvSpPr>
        <p:spPr>
          <a:xfrm>
            <a:off x="640080" y="5352864"/>
            <a:ext cx="6858000" cy="0"/>
          </a:xfrm>
          <a:prstGeom prst="line">
            <a:avLst/>
          </a:prstGeom>
          <a:noFill/>
          <a:ln w="12700">
            <a:solidFill>
              <a:srgbClr val="1A1F2E"/>
            </a:solidFill>
            <a:prstDash val="solid"/>
          </a:ln>
        </p:spPr>
      </p:sp>
      <p:sp>
        <p:nvSpPr>
          <p:cNvPr id="15" name="Shape 13"/>
          <p:cNvSpPr/>
          <p:nvPr/>
        </p:nvSpPr>
        <p:spPr>
          <a:xfrm>
            <a:off x="982980" y="5231622"/>
            <a:ext cx="685800" cy="121242"/>
          </a:xfrm>
          <a:prstGeom prst="rect">
            <a:avLst/>
          </a:prstGeom>
          <a:solidFill>
            <a:srgbClr val="1E7D5A"/>
          </a:solidFill>
          <a:ln w="12700">
            <a:solidFill>
              <a:srgbClr val="1E7D5A"/>
            </a:solidFill>
            <a:prstDash val="solid"/>
          </a:ln>
        </p:spPr>
      </p:sp>
      <p:sp>
        <p:nvSpPr>
          <p:cNvPr id="16" name="Shape 14"/>
          <p:cNvSpPr/>
          <p:nvPr/>
        </p:nvSpPr>
        <p:spPr>
          <a:xfrm>
            <a:off x="982980" y="5352864"/>
            <a:ext cx="685800" cy="17101"/>
          </a:xfrm>
          <a:prstGeom prst="rect">
            <a:avLst/>
          </a:prstGeom>
          <a:solidFill>
            <a:srgbClr val="1792D5"/>
          </a:solidFill>
          <a:ln w="12700">
            <a:solidFill>
              <a:srgbClr val="1792D5"/>
            </a:solidFill>
            <a:prstDash val="solid"/>
          </a:ln>
        </p:spPr>
      </p:sp>
      <p:sp>
        <p:nvSpPr>
          <p:cNvPr id="17" name="Text 15"/>
          <p:cNvSpPr/>
          <p:nvPr/>
        </p:nvSpPr>
        <p:spPr>
          <a:xfrm>
            <a:off x="640080" y="5440680"/>
            <a:ext cx="1371600" cy="228600"/>
          </a:xfrm>
          <a:prstGeom prst="rect">
            <a:avLst/>
          </a:prstGeom>
          <a:noFill/>
          <a:ln/>
        </p:spPr>
        <p:txBody>
          <a:bodyPr wrap="square" rtlCol="0" anchor="ctr"/>
          <a:lstStyle/>
          <a:p>
            <a:pPr algn="ctr" indent="0" marL="0">
              <a:buNone/>
            </a:pPr>
            <a:r>
              <a:rPr lang="en-US" sz="1000" b="1" dirty="0">
                <a:solidFill>
                  <a:srgbClr val="1A1F2E"/>
                </a:solidFill>
                <a:latin typeface="Calibri" pitchFamily="34" charset="0"/>
                <a:ea typeface="Calibri" pitchFamily="34" charset="-122"/>
                <a:cs typeface="Calibri" pitchFamily="34" charset="-120"/>
              </a:rPr>
              <a:t>Y1</a:t>
            </a:r>
            <a:endParaRPr lang="en-US" sz="1000" dirty="0"/>
          </a:p>
        </p:txBody>
      </p:sp>
      <p:sp>
        <p:nvSpPr>
          <p:cNvPr id="18" name="Shape 16"/>
          <p:cNvSpPr/>
          <p:nvPr/>
        </p:nvSpPr>
        <p:spPr>
          <a:xfrm>
            <a:off x="2354580" y="5138505"/>
            <a:ext cx="685800" cy="214358"/>
          </a:xfrm>
          <a:prstGeom prst="rect">
            <a:avLst/>
          </a:prstGeom>
          <a:solidFill>
            <a:srgbClr val="1E7D5A"/>
          </a:solidFill>
          <a:ln w="12700">
            <a:solidFill>
              <a:srgbClr val="1E7D5A"/>
            </a:solidFill>
            <a:prstDash val="solid"/>
          </a:ln>
        </p:spPr>
      </p:sp>
      <p:sp>
        <p:nvSpPr>
          <p:cNvPr id="19" name="Shape 17"/>
          <p:cNvSpPr/>
          <p:nvPr/>
        </p:nvSpPr>
        <p:spPr>
          <a:xfrm>
            <a:off x="2354580" y="5352864"/>
            <a:ext cx="685800" cy="29910"/>
          </a:xfrm>
          <a:prstGeom prst="rect">
            <a:avLst/>
          </a:prstGeom>
          <a:solidFill>
            <a:srgbClr val="1792D5"/>
          </a:solidFill>
          <a:ln w="12700">
            <a:solidFill>
              <a:srgbClr val="1792D5"/>
            </a:solidFill>
            <a:prstDash val="solid"/>
          </a:ln>
        </p:spPr>
      </p:sp>
      <p:sp>
        <p:nvSpPr>
          <p:cNvPr id="20" name="Text 18"/>
          <p:cNvSpPr/>
          <p:nvPr/>
        </p:nvSpPr>
        <p:spPr>
          <a:xfrm>
            <a:off x="2011680" y="5440680"/>
            <a:ext cx="1371600" cy="228600"/>
          </a:xfrm>
          <a:prstGeom prst="rect">
            <a:avLst/>
          </a:prstGeom>
          <a:noFill/>
          <a:ln/>
        </p:spPr>
        <p:txBody>
          <a:bodyPr wrap="square" rtlCol="0" anchor="ctr"/>
          <a:lstStyle/>
          <a:p>
            <a:pPr algn="ctr" indent="0" marL="0">
              <a:buNone/>
            </a:pPr>
            <a:r>
              <a:rPr lang="en-US" sz="1000" b="1" dirty="0">
                <a:solidFill>
                  <a:srgbClr val="1A1F2E"/>
                </a:solidFill>
                <a:latin typeface="Calibri" pitchFamily="34" charset="0"/>
                <a:ea typeface="Calibri" pitchFamily="34" charset="-122"/>
                <a:cs typeface="Calibri" pitchFamily="34" charset="-120"/>
              </a:rPr>
              <a:t>Y2</a:t>
            </a:r>
            <a:endParaRPr lang="en-US" sz="1000" dirty="0"/>
          </a:p>
        </p:txBody>
      </p:sp>
      <p:sp>
        <p:nvSpPr>
          <p:cNvPr id="21" name="Shape 19"/>
          <p:cNvSpPr/>
          <p:nvPr/>
        </p:nvSpPr>
        <p:spPr>
          <a:xfrm>
            <a:off x="3726180" y="4956273"/>
            <a:ext cx="685800" cy="396591"/>
          </a:xfrm>
          <a:prstGeom prst="rect">
            <a:avLst/>
          </a:prstGeom>
          <a:solidFill>
            <a:srgbClr val="1E7D5A"/>
          </a:solidFill>
          <a:ln w="12700">
            <a:solidFill>
              <a:srgbClr val="1E7D5A"/>
            </a:solidFill>
            <a:prstDash val="solid"/>
          </a:ln>
        </p:spPr>
      </p:sp>
      <p:sp>
        <p:nvSpPr>
          <p:cNvPr id="22" name="Shape 20"/>
          <p:cNvSpPr/>
          <p:nvPr/>
        </p:nvSpPr>
        <p:spPr>
          <a:xfrm>
            <a:off x="3726180" y="5352864"/>
            <a:ext cx="685800" cy="4431"/>
          </a:xfrm>
          <a:prstGeom prst="rect">
            <a:avLst/>
          </a:prstGeom>
          <a:solidFill>
            <a:srgbClr val="1792D5"/>
          </a:solidFill>
          <a:ln w="12700">
            <a:solidFill>
              <a:srgbClr val="1792D5"/>
            </a:solidFill>
            <a:prstDash val="solid"/>
          </a:ln>
        </p:spPr>
      </p:sp>
      <p:sp>
        <p:nvSpPr>
          <p:cNvPr id="23" name="Text 21"/>
          <p:cNvSpPr/>
          <p:nvPr/>
        </p:nvSpPr>
        <p:spPr>
          <a:xfrm>
            <a:off x="3383280" y="5440680"/>
            <a:ext cx="1371600" cy="228600"/>
          </a:xfrm>
          <a:prstGeom prst="rect">
            <a:avLst/>
          </a:prstGeom>
          <a:noFill/>
          <a:ln/>
        </p:spPr>
        <p:txBody>
          <a:bodyPr wrap="square" rtlCol="0" anchor="ctr"/>
          <a:lstStyle/>
          <a:p>
            <a:pPr algn="ctr" indent="0" marL="0">
              <a:buNone/>
            </a:pPr>
            <a:r>
              <a:rPr lang="en-US" sz="1000" b="1" dirty="0">
                <a:solidFill>
                  <a:srgbClr val="1A1F2E"/>
                </a:solidFill>
                <a:latin typeface="Calibri" pitchFamily="34" charset="0"/>
                <a:ea typeface="Calibri" pitchFamily="34" charset="-122"/>
                <a:cs typeface="Calibri" pitchFamily="34" charset="-120"/>
              </a:rPr>
              <a:t>Y3</a:t>
            </a:r>
            <a:endParaRPr lang="en-US" sz="1000" dirty="0"/>
          </a:p>
        </p:txBody>
      </p:sp>
      <p:sp>
        <p:nvSpPr>
          <p:cNvPr id="24" name="Shape 22"/>
          <p:cNvSpPr/>
          <p:nvPr/>
        </p:nvSpPr>
        <p:spPr>
          <a:xfrm>
            <a:off x="5097780" y="4956273"/>
            <a:ext cx="685800" cy="396591"/>
          </a:xfrm>
          <a:prstGeom prst="rect">
            <a:avLst/>
          </a:prstGeom>
          <a:solidFill>
            <a:srgbClr val="1E7D5A"/>
          </a:solidFill>
          <a:ln w="12700">
            <a:solidFill>
              <a:srgbClr val="1E7D5A"/>
            </a:solidFill>
            <a:prstDash val="solid"/>
          </a:ln>
        </p:spPr>
      </p:sp>
      <p:sp>
        <p:nvSpPr>
          <p:cNvPr id="25" name="Text 23"/>
          <p:cNvSpPr/>
          <p:nvPr/>
        </p:nvSpPr>
        <p:spPr>
          <a:xfrm>
            <a:off x="4754880" y="5440680"/>
            <a:ext cx="1371600" cy="228600"/>
          </a:xfrm>
          <a:prstGeom prst="rect">
            <a:avLst/>
          </a:prstGeom>
          <a:noFill/>
          <a:ln/>
        </p:spPr>
        <p:txBody>
          <a:bodyPr wrap="square" rtlCol="0" anchor="ctr"/>
          <a:lstStyle/>
          <a:p>
            <a:pPr algn="ctr" indent="0" marL="0">
              <a:buNone/>
            </a:pPr>
            <a:r>
              <a:rPr lang="en-US" sz="1000" b="1" dirty="0">
                <a:solidFill>
                  <a:srgbClr val="1A1F2E"/>
                </a:solidFill>
                <a:latin typeface="Calibri" pitchFamily="34" charset="0"/>
                <a:ea typeface="Calibri" pitchFamily="34" charset="-122"/>
                <a:cs typeface="Calibri" pitchFamily="34" charset="-120"/>
              </a:rPr>
              <a:t>Y4</a:t>
            </a:r>
            <a:endParaRPr lang="en-US" sz="1000" dirty="0"/>
          </a:p>
        </p:txBody>
      </p:sp>
      <p:sp>
        <p:nvSpPr>
          <p:cNvPr id="26" name="Shape 24"/>
          <p:cNvSpPr/>
          <p:nvPr/>
        </p:nvSpPr>
        <p:spPr>
          <a:xfrm>
            <a:off x="6469380" y="4956273"/>
            <a:ext cx="685800" cy="396591"/>
          </a:xfrm>
          <a:prstGeom prst="rect">
            <a:avLst/>
          </a:prstGeom>
          <a:solidFill>
            <a:srgbClr val="1E7D5A"/>
          </a:solidFill>
          <a:ln w="12700">
            <a:solidFill>
              <a:srgbClr val="1E7D5A"/>
            </a:solidFill>
            <a:prstDash val="solid"/>
          </a:ln>
        </p:spPr>
      </p:sp>
      <p:sp>
        <p:nvSpPr>
          <p:cNvPr id="27" name="Text 25"/>
          <p:cNvSpPr/>
          <p:nvPr/>
        </p:nvSpPr>
        <p:spPr>
          <a:xfrm>
            <a:off x="6126480" y="5440680"/>
            <a:ext cx="1371600" cy="228600"/>
          </a:xfrm>
          <a:prstGeom prst="rect">
            <a:avLst/>
          </a:prstGeom>
          <a:noFill/>
          <a:ln/>
        </p:spPr>
        <p:txBody>
          <a:bodyPr wrap="square" rtlCol="0" anchor="ctr"/>
          <a:lstStyle/>
          <a:p>
            <a:pPr algn="ctr" indent="0" marL="0">
              <a:buNone/>
            </a:pPr>
            <a:r>
              <a:rPr lang="en-US" sz="1000" b="1" dirty="0">
                <a:solidFill>
                  <a:srgbClr val="1A1F2E"/>
                </a:solidFill>
                <a:latin typeface="Calibri" pitchFamily="34" charset="0"/>
                <a:ea typeface="Calibri" pitchFamily="34" charset="-122"/>
                <a:cs typeface="Calibri" pitchFamily="34" charset="-120"/>
              </a:rPr>
              <a:t>Y5</a:t>
            </a:r>
            <a:endParaRPr lang="en-US" sz="1000" dirty="0"/>
          </a:p>
        </p:txBody>
      </p:sp>
      <p:sp>
        <p:nvSpPr>
          <p:cNvPr id="28" name="Shape 26"/>
          <p:cNvSpPr/>
          <p:nvPr/>
        </p:nvSpPr>
        <p:spPr>
          <a:xfrm flipV="1">
            <a:off x="1325880" y="5064274"/>
            <a:ext cx="1371600" cy="184448"/>
          </a:xfrm>
          <a:prstGeom prst="line">
            <a:avLst/>
          </a:prstGeom>
          <a:noFill/>
          <a:ln w="25400">
            <a:solidFill>
              <a:srgbClr val="D4870E"/>
            </a:solidFill>
            <a:prstDash val="solid"/>
          </a:ln>
        </p:spPr>
      </p:sp>
      <p:sp>
        <p:nvSpPr>
          <p:cNvPr id="29" name="Shape 27"/>
          <p:cNvSpPr/>
          <p:nvPr/>
        </p:nvSpPr>
        <p:spPr>
          <a:xfrm flipV="1">
            <a:off x="2697480" y="4672115"/>
            <a:ext cx="1371600" cy="392160"/>
          </a:xfrm>
          <a:prstGeom prst="line">
            <a:avLst/>
          </a:prstGeom>
          <a:noFill/>
          <a:ln w="25400">
            <a:solidFill>
              <a:srgbClr val="D4870E"/>
            </a:solidFill>
            <a:prstDash val="solid"/>
          </a:ln>
        </p:spPr>
      </p:sp>
      <p:sp>
        <p:nvSpPr>
          <p:cNvPr id="30" name="Shape 28"/>
          <p:cNvSpPr/>
          <p:nvPr/>
        </p:nvSpPr>
        <p:spPr>
          <a:xfrm flipV="1">
            <a:off x="4069080" y="4275524"/>
            <a:ext cx="1371600" cy="396591"/>
          </a:xfrm>
          <a:prstGeom prst="line">
            <a:avLst/>
          </a:prstGeom>
          <a:noFill/>
          <a:ln w="25400">
            <a:solidFill>
              <a:srgbClr val="D4870E"/>
            </a:solidFill>
            <a:prstDash val="solid"/>
          </a:ln>
        </p:spPr>
      </p:sp>
      <p:sp>
        <p:nvSpPr>
          <p:cNvPr id="31" name="Shape 29"/>
          <p:cNvSpPr/>
          <p:nvPr/>
        </p:nvSpPr>
        <p:spPr>
          <a:xfrm flipV="1">
            <a:off x="5440680" y="3878933"/>
            <a:ext cx="1371600" cy="396591"/>
          </a:xfrm>
          <a:prstGeom prst="line">
            <a:avLst/>
          </a:prstGeom>
          <a:noFill/>
          <a:ln w="25400">
            <a:solidFill>
              <a:srgbClr val="D4870E"/>
            </a:solidFill>
            <a:prstDash val="solid"/>
          </a:ln>
        </p:spPr>
      </p:sp>
      <p:sp>
        <p:nvSpPr>
          <p:cNvPr id="32" name="Shape 30"/>
          <p:cNvSpPr/>
          <p:nvPr/>
        </p:nvSpPr>
        <p:spPr>
          <a:xfrm>
            <a:off x="1271016" y="5193858"/>
            <a:ext cx="109728" cy="109728"/>
          </a:xfrm>
          <a:prstGeom prst="ellipse">
            <a:avLst/>
          </a:prstGeom>
          <a:solidFill>
            <a:srgbClr val="D4870E"/>
          </a:solidFill>
          <a:ln w="12700">
            <a:solidFill>
              <a:srgbClr val="D4870E"/>
            </a:solidFill>
            <a:prstDash val="solid"/>
          </a:ln>
        </p:spPr>
      </p:sp>
      <p:sp>
        <p:nvSpPr>
          <p:cNvPr id="33" name="Shape 31"/>
          <p:cNvSpPr/>
          <p:nvPr/>
        </p:nvSpPr>
        <p:spPr>
          <a:xfrm>
            <a:off x="2642616" y="5009410"/>
            <a:ext cx="109728" cy="109728"/>
          </a:xfrm>
          <a:prstGeom prst="ellipse">
            <a:avLst/>
          </a:prstGeom>
          <a:solidFill>
            <a:srgbClr val="D4870E"/>
          </a:solidFill>
          <a:ln w="12700">
            <a:solidFill>
              <a:srgbClr val="D4870E"/>
            </a:solidFill>
            <a:prstDash val="solid"/>
          </a:ln>
        </p:spPr>
      </p:sp>
      <p:sp>
        <p:nvSpPr>
          <p:cNvPr id="34" name="Shape 32"/>
          <p:cNvSpPr/>
          <p:nvPr/>
        </p:nvSpPr>
        <p:spPr>
          <a:xfrm>
            <a:off x="4014216" y="4617251"/>
            <a:ext cx="109728" cy="109728"/>
          </a:xfrm>
          <a:prstGeom prst="ellipse">
            <a:avLst/>
          </a:prstGeom>
          <a:solidFill>
            <a:srgbClr val="D4870E"/>
          </a:solidFill>
          <a:ln w="12700">
            <a:solidFill>
              <a:srgbClr val="D4870E"/>
            </a:solidFill>
            <a:prstDash val="solid"/>
          </a:ln>
        </p:spPr>
      </p:sp>
      <p:sp>
        <p:nvSpPr>
          <p:cNvPr id="35" name="Shape 33"/>
          <p:cNvSpPr/>
          <p:nvPr/>
        </p:nvSpPr>
        <p:spPr>
          <a:xfrm>
            <a:off x="5385816" y="4220660"/>
            <a:ext cx="109728" cy="109728"/>
          </a:xfrm>
          <a:prstGeom prst="ellipse">
            <a:avLst/>
          </a:prstGeom>
          <a:solidFill>
            <a:srgbClr val="D4870E"/>
          </a:solidFill>
          <a:ln w="12700">
            <a:solidFill>
              <a:srgbClr val="D4870E"/>
            </a:solidFill>
            <a:prstDash val="solid"/>
          </a:ln>
        </p:spPr>
      </p:sp>
      <p:sp>
        <p:nvSpPr>
          <p:cNvPr id="36" name="Shape 34"/>
          <p:cNvSpPr/>
          <p:nvPr/>
        </p:nvSpPr>
        <p:spPr>
          <a:xfrm>
            <a:off x="6757416" y="3824069"/>
            <a:ext cx="109728" cy="109728"/>
          </a:xfrm>
          <a:prstGeom prst="ellipse">
            <a:avLst/>
          </a:prstGeom>
          <a:solidFill>
            <a:srgbClr val="D4870E"/>
          </a:solidFill>
          <a:ln w="12700">
            <a:solidFill>
              <a:srgbClr val="D4870E"/>
            </a:solidFill>
            <a:prstDash val="solid"/>
          </a:ln>
        </p:spPr>
      </p:sp>
      <p:sp>
        <p:nvSpPr>
          <p:cNvPr id="37" name="Shape 35"/>
          <p:cNvSpPr/>
          <p:nvPr/>
        </p:nvSpPr>
        <p:spPr>
          <a:xfrm>
            <a:off x="640080" y="5760720"/>
            <a:ext cx="146304" cy="146304"/>
          </a:xfrm>
          <a:prstGeom prst="rect">
            <a:avLst/>
          </a:prstGeom>
          <a:solidFill>
            <a:srgbClr val="1E7D5A"/>
          </a:solidFill>
          <a:ln w="12700">
            <a:solidFill>
              <a:srgbClr val="1E7D5A"/>
            </a:solidFill>
            <a:prstDash val="solid"/>
          </a:ln>
        </p:spPr>
      </p:sp>
      <p:sp>
        <p:nvSpPr>
          <p:cNvPr id="38" name="Text 36"/>
          <p:cNvSpPr/>
          <p:nvPr/>
        </p:nvSpPr>
        <p:spPr>
          <a:xfrm>
            <a:off x="841248" y="5760720"/>
            <a:ext cx="731520" cy="182880"/>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Benefit</a:t>
            </a:r>
            <a:endParaRPr lang="en-US" sz="1000" dirty="0"/>
          </a:p>
        </p:txBody>
      </p:sp>
      <p:sp>
        <p:nvSpPr>
          <p:cNvPr id="39" name="Shape 37"/>
          <p:cNvSpPr/>
          <p:nvPr/>
        </p:nvSpPr>
        <p:spPr>
          <a:xfrm>
            <a:off x="1645920" y="5760720"/>
            <a:ext cx="146304" cy="146304"/>
          </a:xfrm>
          <a:prstGeom prst="rect">
            <a:avLst/>
          </a:prstGeom>
          <a:solidFill>
            <a:srgbClr val="1792D5"/>
          </a:solidFill>
          <a:ln w="12700">
            <a:solidFill>
              <a:srgbClr val="1792D5"/>
            </a:solidFill>
            <a:prstDash val="solid"/>
          </a:ln>
        </p:spPr>
      </p:sp>
      <p:sp>
        <p:nvSpPr>
          <p:cNvPr id="40" name="Text 38"/>
          <p:cNvSpPr/>
          <p:nvPr/>
        </p:nvSpPr>
        <p:spPr>
          <a:xfrm>
            <a:off x="1847088" y="5760720"/>
            <a:ext cx="914400" cy="182880"/>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Investment</a:t>
            </a:r>
            <a:endParaRPr lang="en-US" sz="1000" dirty="0"/>
          </a:p>
        </p:txBody>
      </p:sp>
      <p:sp>
        <p:nvSpPr>
          <p:cNvPr id="41" name="Shape 39"/>
          <p:cNvSpPr/>
          <p:nvPr/>
        </p:nvSpPr>
        <p:spPr>
          <a:xfrm>
            <a:off x="2834640" y="5833872"/>
            <a:ext cx="274320" cy="0"/>
          </a:xfrm>
          <a:prstGeom prst="line">
            <a:avLst/>
          </a:prstGeom>
          <a:noFill/>
          <a:ln w="25400">
            <a:solidFill>
              <a:srgbClr val="D4870E"/>
            </a:solidFill>
            <a:prstDash val="solid"/>
          </a:ln>
        </p:spPr>
      </p:sp>
      <p:sp>
        <p:nvSpPr>
          <p:cNvPr id="42" name="Shape 40"/>
          <p:cNvSpPr/>
          <p:nvPr/>
        </p:nvSpPr>
        <p:spPr>
          <a:xfrm>
            <a:off x="2916936" y="5779008"/>
            <a:ext cx="109728" cy="109728"/>
          </a:xfrm>
          <a:prstGeom prst="ellipse">
            <a:avLst/>
          </a:prstGeom>
          <a:solidFill>
            <a:srgbClr val="D4870E"/>
          </a:solidFill>
          <a:ln w="12700">
            <a:solidFill>
              <a:srgbClr val="D4870E"/>
            </a:solidFill>
            <a:prstDash val="solid"/>
          </a:ln>
        </p:spPr>
      </p:sp>
      <p:sp>
        <p:nvSpPr>
          <p:cNvPr id="43" name="Text 41"/>
          <p:cNvSpPr/>
          <p:nvPr/>
        </p:nvSpPr>
        <p:spPr>
          <a:xfrm>
            <a:off x="3182112" y="5760720"/>
            <a:ext cx="1188720" cy="182880"/>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Cumulative Net</a:t>
            </a:r>
            <a:endParaRPr lang="en-US" sz="1000" dirty="0"/>
          </a:p>
        </p:txBody>
      </p:sp>
      <p:sp>
        <p:nvSpPr>
          <p:cNvPr id="44" name="Text 42"/>
          <p:cNvSpPr/>
          <p:nvPr/>
        </p:nvSpPr>
        <p:spPr>
          <a:xfrm>
            <a:off x="7772400" y="3108960"/>
            <a:ext cx="3840480" cy="228600"/>
          </a:xfrm>
          <a:prstGeom prst="rect">
            <a:avLst/>
          </a:prstGeom>
          <a:noFill/>
          <a:ln/>
        </p:spPr>
        <p:txBody>
          <a:bodyPr wrap="square" rtlCol="0" anchor="ctr"/>
          <a:lstStyle/>
          <a:p>
            <a:pPr indent="0" marL="0">
              <a:buNone/>
            </a:pPr>
            <a:r>
              <a:rPr lang="en-US" sz="1000" b="1" spc="400" kern="0" dirty="0">
                <a:solidFill>
                  <a:srgbClr val="6B7280"/>
                </a:solidFill>
                <a:latin typeface="Calibri" pitchFamily="34" charset="0"/>
                <a:ea typeface="Calibri" pitchFamily="34" charset="-122"/>
                <a:cs typeface="Calibri" pitchFamily="34" charset="-120"/>
              </a:rPr>
              <a:t>KEY INSIGHTS</a:t>
            </a:r>
            <a:endParaRPr lang="en-US" sz="1000" dirty="0"/>
          </a:p>
        </p:txBody>
      </p:sp>
      <p:sp>
        <p:nvSpPr>
          <p:cNvPr id="45" name="Text 43"/>
          <p:cNvSpPr/>
          <p:nvPr/>
        </p:nvSpPr>
        <p:spPr>
          <a:xfrm>
            <a:off x="7772400" y="3383280"/>
            <a:ext cx="3840480" cy="868680"/>
          </a:xfrm>
          <a:prstGeom prst="rect">
            <a:avLst/>
          </a:prstGeom>
          <a:noFill/>
          <a:ln/>
        </p:spPr>
        <p:txBody>
          <a:bodyPr wrap="square" rtlCol="0" anchor="t"/>
          <a:lstStyle/>
          <a:p>
            <a:pPr indent="0" marL="0">
              <a:buNone/>
            </a:pPr>
            <a:r>
              <a:rPr lang="en-US" sz="1100" dirty="0">
                <a:solidFill>
                  <a:srgbClr val="374151"/>
                </a:solidFill>
                <a:latin typeface="Calibri" pitchFamily="34" charset="0"/>
                <a:ea typeface="Calibri" pitchFamily="34" charset="-122"/>
                <a:cs typeface="Calibri" pitchFamily="34" charset="-120"/>
              </a:rPr>
              <a:t>• Payback inside Year 1 (midpoint) is unusual — driven by I2's scale-of-savings, not multiple modest agents. Validate I2's 30 FTE saving assumption before committing.</a:t>
            </a:r>
            <a:endParaRPr lang="en-US" sz="1100" dirty="0"/>
          </a:p>
        </p:txBody>
      </p:sp>
      <p:sp>
        <p:nvSpPr>
          <p:cNvPr id="46" name="Text 44"/>
          <p:cNvSpPr/>
          <p:nvPr/>
        </p:nvSpPr>
        <p:spPr>
          <a:xfrm>
            <a:off x="7772400" y="4297680"/>
            <a:ext cx="3840480" cy="868680"/>
          </a:xfrm>
          <a:prstGeom prst="rect">
            <a:avLst/>
          </a:prstGeom>
          <a:noFill/>
          <a:ln/>
        </p:spPr>
        <p:txBody>
          <a:bodyPr wrap="square" rtlCol="0" anchor="t"/>
          <a:lstStyle/>
          <a:p>
            <a:pPr indent="0" marL="0">
              <a:buNone/>
            </a:pPr>
            <a:r>
              <a:rPr lang="en-US" sz="1100" dirty="0">
                <a:solidFill>
                  <a:srgbClr val="374151"/>
                </a:solidFill>
                <a:latin typeface="Calibri" pitchFamily="34" charset="0"/>
                <a:ea typeface="Calibri" pitchFamily="34" charset="-122"/>
                <a:cs typeface="Calibri" pitchFamily="34" charset="-120"/>
              </a:rPr>
              <a:t>• Year 2 is the cashflow pinch — peak A$13.5M investment lands the same year the I7 Salesforce replacement build runs. Confirm capital availability before sequencing both inside the same window.</a:t>
            </a:r>
            <a:endParaRPr lang="en-US" sz="1100" dirty="0"/>
          </a:p>
        </p:txBody>
      </p:sp>
      <p:sp>
        <p:nvSpPr>
          <p:cNvPr id="47" name="Text 45"/>
          <p:cNvSpPr/>
          <p:nvPr/>
        </p:nvSpPr>
        <p:spPr>
          <a:xfrm>
            <a:off x="7772400" y="5212080"/>
            <a:ext cx="3840480" cy="868680"/>
          </a:xfrm>
          <a:prstGeom prst="rect">
            <a:avLst/>
          </a:prstGeom>
          <a:noFill/>
          <a:ln/>
        </p:spPr>
        <p:txBody>
          <a:bodyPr wrap="square" rtlCol="0" anchor="t"/>
          <a:lstStyle/>
          <a:p>
            <a:pPr indent="0" marL="0">
              <a:buNone/>
            </a:pPr>
            <a:r>
              <a:rPr lang="en-US" sz="1100" dirty="0">
                <a:solidFill>
                  <a:srgbClr val="374151"/>
                </a:solidFill>
                <a:latin typeface="Calibri" pitchFamily="34" charset="0"/>
                <a:ea typeface="Calibri" pitchFamily="34" charset="-122"/>
                <a:cs typeface="Calibri" pitchFamily="34" charset="-120"/>
              </a:rPr>
              <a:t>• Benefit concentration risk: I2 alone contributes ~50% of the portfolio benefit. The remaining nine initiatives carry the strategic case but a thinner cashflow contribution — treat them as portfolio defenders, not as individual ROI cases.</a:t>
            </a:r>
            <a:endParaRPr lang="en-US" sz="1100" dirty="0"/>
          </a:p>
        </p:txBody>
      </p:sp>
      <p:sp>
        <p:nvSpPr>
          <p:cNvPr id="48" name="Text 46"/>
          <p:cNvSpPr/>
          <p:nvPr/>
        </p:nvSpPr>
        <p:spPr>
          <a:xfrm>
            <a:off x="457200" y="6080760"/>
            <a:ext cx="11247120" cy="274320"/>
          </a:xfrm>
          <a:prstGeom prst="rect">
            <a:avLst/>
          </a:prstGeom>
          <a:noFill/>
          <a:ln/>
        </p:spPr>
        <p:txBody>
          <a:bodyPr wrap="square" rtlCol="0" anchor="ctr"/>
          <a:lstStyle/>
          <a:p>
            <a:pPr indent="0" marL="0">
              <a:buNone/>
            </a:pPr>
            <a:r>
              <a:rPr lang="en-US" sz="900" i="1" dirty="0">
                <a:solidFill>
                  <a:srgbClr val="6B7280"/>
                </a:solidFill>
                <a:latin typeface="Calibri" pitchFamily="34" charset="0"/>
                <a:ea typeface="Calibri" pitchFamily="34" charset="-122"/>
                <a:cs typeface="Calibri" pitchFamily="34" charset="-120"/>
              </a:rPr>
              <a:t>Indicative 5-year shape for prioritisation, not a business case. Investments allocated linearly across implementation periods; benefits assumed annual from completion.</a:t>
            </a:r>
            <a:endParaRPr lang="en-US" sz="900" dirty="0"/>
          </a:p>
        </p:txBody>
      </p:sp>
      <p:sp>
        <p:nvSpPr>
          <p:cNvPr id="49" name="Text 47"/>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50" name="Text 48"/>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24</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The benefit case for prioritisation</a:t>
            </a:r>
            <a:endParaRPr lang="en-US" sz="3200" dirty="0"/>
          </a:p>
        </p:txBody>
      </p:sp>
      <p:sp>
        <p:nvSpPr>
          <p:cNvPr id="4" name="Shape 2"/>
          <p:cNvSpPr/>
          <p:nvPr/>
        </p:nvSpPr>
        <p:spPr>
          <a:xfrm>
            <a:off x="426568" y="1737360"/>
            <a:ext cx="3657600" cy="1097280"/>
          </a:xfrm>
          <a:prstGeom prst="rect">
            <a:avLst/>
          </a:prstGeom>
          <a:solidFill>
            <a:srgbClr val="F5FAFD"/>
          </a:solidFill>
          <a:ln w="6350">
            <a:solidFill>
              <a:srgbClr val="E5E7EB"/>
            </a:solidFill>
            <a:prstDash val="solid"/>
          </a:ln>
        </p:spPr>
      </p:sp>
      <p:sp>
        <p:nvSpPr>
          <p:cNvPr id="5" name="Text 3"/>
          <p:cNvSpPr/>
          <p:nvPr/>
        </p:nvSpPr>
        <p:spPr>
          <a:xfrm>
            <a:off x="609448" y="1783080"/>
            <a:ext cx="3291840" cy="640080"/>
          </a:xfrm>
          <a:prstGeom prst="rect">
            <a:avLst/>
          </a:prstGeom>
          <a:noFill/>
          <a:ln/>
        </p:spPr>
        <p:txBody>
          <a:bodyPr wrap="square" rtlCol="0" anchor="ctr"/>
          <a:lstStyle/>
          <a:p>
            <a:pPr indent="0" marL="0">
              <a:buNone/>
            </a:pPr>
            <a:r>
              <a:rPr lang="en-US" sz="2600" dirty="0">
                <a:solidFill>
                  <a:srgbClr val="0F1B2D"/>
                </a:solidFill>
                <a:latin typeface="Georgia" pitchFamily="34" charset="0"/>
                <a:ea typeface="Georgia" pitchFamily="34" charset="-122"/>
                <a:cs typeface="Georgia" pitchFamily="34" charset="-120"/>
              </a:rPr>
              <a:t>A$13.4–33.5M</a:t>
            </a:r>
            <a:endParaRPr lang="en-US" sz="2600" dirty="0"/>
          </a:p>
        </p:txBody>
      </p:sp>
      <p:sp>
        <p:nvSpPr>
          <p:cNvPr id="6" name="Text 4"/>
          <p:cNvSpPr/>
          <p:nvPr/>
        </p:nvSpPr>
        <p:spPr>
          <a:xfrm>
            <a:off x="609448" y="2423160"/>
            <a:ext cx="3291840" cy="36576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PORTFOLIO INVESTMENT</a:t>
            </a:r>
            <a:endParaRPr lang="en-US" sz="900" dirty="0"/>
          </a:p>
        </p:txBody>
      </p:sp>
      <p:sp>
        <p:nvSpPr>
          <p:cNvPr id="7" name="Shape 5"/>
          <p:cNvSpPr/>
          <p:nvPr/>
        </p:nvSpPr>
        <p:spPr>
          <a:xfrm>
            <a:off x="4267048" y="1737360"/>
            <a:ext cx="3657600" cy="1097280"/>
          </a:xfrm>
          <a:prstGeom prst="rect">
            <a:avLst/>
          </a:prstGeom>
          <a:solidFill>
            <a:srgbClr val="F5FAFD"/>
          </a:solidFill>
          <a:ln w="6350">
            <a:solidFill>
              <a:srgbClr val="E5E7EB"/>
            </a:solidFill>
            <a:prstDash val="solid"/>
          </a:ln>
        </p:spPr>
      </p:sp>
      <p:sp>
        <p:nvSpPr>
          <p:cNvPr id="8" name="Text 6"/>
          <p:cNvSpPr/>
          <p:nvPr/>
        </p:nvSpPr>
        <p:spPr>
          <a:xfrm>
            <a:off x="4449928" y="1783080"/>
            <a:ext cx="3291840" cy="640080"/>
          </a:xfrm>
          <a:prstGeom prst="rect">
            <a:avLst/>
          </a:prstGeom>
          <a:noFill/>
          <a:ln/>
        </p:spPr>
        <p:txBody>
          <a:bodyPr wrap="square" rtlCol="0" anchor="ctr"/>
          <a:lstStyle/>
          <a:p>
            <a:pPr indent="0" marL="0">
              <a:buNone/>
            </a:pPr>
            <a:r>
              <a:rPr lang="en-US" sz="2600" dirty="0">
                <a:solidFill>
                  <a:srgbClr val="0F1B2D"/>
                </a:solidFill>
                <a:latin typeface="Georgia" pitchFamily="34" charset="0"/>
                <a:ea typeface="Georgia" pitchFamily="34" charset="-122"/>
                <a:cs typeface="Georgia" pitchFamily="34" charset="-120"/>
              </a:rPr>
              <a:t>A$102–256M</a:t>
            </a:r>
            <a:endParaRPr lang="en-US" sz="2600" dirty="0"/>
          </a:p>
        </p:txBody>
      </p:sp>
      <p:sp>
        <p:nvSpPr>
          <p:cNvPr id="9" name="Text 7"/>
          <p:cNvSpPr/>
          <p:nvPr/>
        </p:nvSpPr>
        <p:spPr>
          <a:xfrm>
            <a:off x="4449928" y="2423160"/>
            <a:ext cx="3291840" cy="36576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ANNUAL BENEFIT (EST.)</a:t>
            </a:r>
            <a:endParaRPr lang="en-US" sz="900" dirty="0"/>
          </a:p>
        </p:txBody>
      </p:sp>
      <p:sp>
        <p:nvSpPr>
          <p:cNvPr id="10" name="Shape 8"/>
          <p:cNvSpPr/>
          <p:nvPr/>
        </p:nvSpPr>
        <p:spPr>
          <a:xfrm>
            <a:off x="8107528" y="1737360"/>
            <a:ext cx="3657600" cy="1097280"/>
          </a:xfrm>
          <a:prstGeom prst="rect">
            <a:avLst/>
          </a:prstGeom>
          <a:solidFill>
            <a:srgbClr val="F5FAFD"/>
          </a:solidFill>
          <a:ln w="6350">
            <a:solidFill>
              <a:srgbClr val="E5E7EB"/>
            </a:solidFill>
            <a:prstDash val="solid"/>
          </a:ln>
        </p:spPr>
      </p:sp>
      <p:sp>
        <p:nvSpPr>
          <p:cNvPr id="11" name="Text 9"/>
          <p:cNvSpPr/>
          <p:nvPr/>
        </p:nvSpPr>
        <p:spPr>
          <a:xfrm>
            <a:off x="8290408" y="1783080"/>
            <a:ext cx="3291840" cy="640080"/>
          </a:xfrm>
          <a:prstGeom prst="rect">
            <a:avLst/>
          </a:prstGeom>
          <a:noFill/>
          <a:ln/>
        </p:spPr>
        <p:txBody>
          <a:bodyPr wrap="square" rtlCol="0" anchor="ctr"/>
          <a:lstStyle/>
          <a:p>
            <a:pPr indent="0" marL="0">
              <a:buNone/>
            </a:pPr>
            <a:r>
              <a:rPr lang="en-US" sz="2600" dirty="0">
                <a:solidFill>
                  <a:srgbClr val="0F1B2D"/>
                </a:solidFill>
                <a:latin typeface="Georgia" pitchFamily="34" charset="0"/>
                <a:ea typeface="Georgia" pitchFamily="34" charset="-122"/>
                <a:cs typeface="Georgia" pitchFamily="34" charset="-120"/>
              </a:rPr>
              <a:t>7 of 10</a:t>
            </a:r>
            <a:endParaRPr lang="en-US" sz="2600" dirty="0"/>
          </a:p>
        </p:txBody>
      </p:sp>
      <p:sp>
        <p:nvSpPr>
          <p:cNvPr id="12" name="Text 10"/>
          <p:cNvSpPr/>
          <p:nvPr/>
        </p:nvSpPr>
        <p:spPr>
          <a:xfrm>
            <a:off x="8290408" y="2423160"/>
            <a:ext cx="3291840" cy="36576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INITIATIVES QUANTIFIED</a:t>
            </a:r>
            <a:endParaRPr lang="en-US" sz="900" dirty="0"/>
          </a:p>
        </p:txBody>
      </p:sp>
      <p:sp>
        <p:nvSpPr>
          <p:cNvPr id="13" name="Text 11"/>
          <p:cNvSpPr/>
          <p:nvPr/>
        </p:nvSpPr>
        <p:spPr>
          <a:xfrm>
            <a:off x="457200" y="3017520"/>
            <a:ext cx="10972800" cy="274320"/>
          </a:xfrm>
          <a:prstGeom prst="rect">
            <a:avLst/>
          </a:prstGeom>
          <a:noFill/>
          <a:ln/>
        </p:spPr>
        <p:txBody>
          <a:bodyPr wrap="square" rtlCol="0" anchor="ctr"/>
          <a:lstStyle/>
          <a:p>
            <a:pPr indent="0" marL="0">
              <a:buNone/>
            </a:pPr>
            <a:r>
              <a:rPr lang="en-US" sz="1000" b="1" spc="200" kern="0" dirty="0">
                <a:solidFill>
                  <a:srgbClr val="6B7280"/>
                </a:solidFill>
                <a:latin typeface="Calibri" pitchFamily="34" charset="0"/>
                <a:ea typeface="Calibri" pitchFamily="34" charset="-122"/>
                <a:cs typeface="Calibri" pitchFamily="34" charset="-120"/>
              </a:rPr>
              <a:t>QUANTIFIED BENEFIT BY INITIATIVE  ·  A$M / YEAR (RANGE MIDPOINT)</a:t>
            </a:r>
            <a:endParaRPr lang="en-US" sz="1000" dirty="0"/>
          </a:p>
        </p:txBody>
      </p:sp>
      <p:graphicFrame>
        <p:nvGraphicFramePr>
          <p:cNvPr id="14" name="Chart 0" descr=""/>
          <p:cNvGraphicFramePr/>
          <p:nvPr/>
        </p:nvGraphicFramePr>
        <p:xfrm>
          <a:off x="457200" y="3337560"/>
          <a:ext cx="11247120" cy="2468880"/>
        </p:xfrm>
        <a:graphic xmlns:a="http://schemas.openxmlformats.org/drawingml/2006/main">
          <a:graphicData uri="http://schemas.openxmlformats.org/drawingml/2006/chart">
            <c:chart xmlns:c="http://schemas.openxmlformats.org/drawingml/2006/chart" r:id="rId1"/>
          </a:graphicData>
        </a:graphic>
      </p:graphicFrame>
      <p:sp>
        <p:nvSpPr>
          <p:cNvPr id="15" name="Text 12"/>
          <p:cNvSpPr/>
          <p:nvPr/>
        </p:nvSpPr>
        <p:spPr>
          <a:xfrm>
            <a:off x="457200" y="5897880"/>
            <a:ext cx="11247120" cy="457200"/>
          </a:xfrm>
          <a:prstGeom prst="rect">
            <a:avLst/>
          </a:prstGeom>
          <a:noFill/>
          <a:ln/>
        </p:spPr>
        <p:txBody>
          <a:bodyPr wrap="square" rtlCol="0" anchor="ctr"/>
          <a:lstStyle/>
          <a:p>
            <a:pPr indent="0" marL="0">
              <a:buNone/>
            </a:pPr>
            <a:r>
              <a:rPr lang="en-US" sz="900" i="1" dirty="0">
                <a:solidFill>
                  <a:srgbClr val="6B7280"/>
                </a:solidFill>
                <a:latin typeface="Calibri" pitchFamily="34" charset="0"/>
                <a:ea typeface="Calibri" pitchFamily="34" charset="-122"/>
                <a:cs typeface="Calibri" pitchFamily="34" charset="-120"/>
              </a:rPr>
              <a:t>Benefit-case estimates for strategic prioritisation, not business-case projections. Figures are indicative and should be validated against internal reporting.</a:t>
            </a:r>
            <a:endParaRPr lang="en-US" sz="900" dirty="0"/>
          </a:p>
        </p:txBody>
      </p:sp>
      <p:sp>
        <p:nvSpPr>
          <p:cNvPr id="16" name="Text 13"/>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17" name="Text 14"/>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25</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ROADMAP</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Where the investment goes</a:t>
            </a:r>
            <a:endParaRPr lang="en-US" sz="3200" dirty="0"/>
          </a:p>
        </p:txBody>
      </p:sp>
      <p:graphicFrame>
        <p:nvGraphicFramePr>
          <p:cNvPr id="4" name="Chart 0" descr=""/>
          <p:cNvGraphicFramePr/>
          <p:nvPr/>
        </p:nvGraphicFramePr>
        <p:xfrm>
          <a:off x="457200" y="1828800"/>
          <a:ext cx="5029200" cy="41148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6217920" y="1828800"/>
            <a:ext cx="5486400" cy="274320"/>
          </a:xfrm>
          <a:prstGeom prst="rect">
            <a:avLst/>
          </a:prstGeom>
          <a:noFill/>
          <a:ln/>
        </p:spPr>
        <p:txBody>
          <a:bodyPr wrap="square" rtlCol="0" anchor="ctr"/>
          <a:lstStyle/>
          <a:p>
            <a:pPr indent="0" marL="0">
              <a:buNone/>
            </a:pPr>
            <a:r>
              <a:rPr lang="en-US" sz="1000" b="1" spc="300" kern="0" dirty="0">
                <a:solidFill>
                  <a:srgbClr val="6B7280"/>
                </a:solidFill>
                <a:latin typeface="Calibri" pitchFamily="34" charset="0"/>
                <a:ea typeface="Calibri" pitchFamily="34" charset="-122"/>
                <a:cs typeface="Calibri" pitchFamily="34" charset="-120"/>
              </a:rPr>
              <a:t>INVESTMENT BY HORIZON</a:t>
            </a:r>
            <a:endParaRPr lang="en-US" sz="1000" dirty="0"/>
          </a:p>
        </p:txBody>
      </p:sp>
      <p:sp>
        <p:nvSpPr>
          <p:cNvPr id="6" name="Shape 3"/>
          <p:cNvSpPr/>
          <p:nvPr/>
        </p:nvSpPr>
        <p:spPr>
          <a:xfrm>
            <a:off x="6217920" y="2423160"/>
            <a:ext cx="274320" cy="274320"/>
          </a:xfrm>
          <a:prstGeom prst="rect">
            <a:avLst>
              <a:gd name="adj" fmla="val 13333"/>
            </a:avLst>
          </a:prstGeom>
          <a:solidFill>
            <a:srgbClr val="1792D5"/>
          </a:solidFill>
          <a:ln/>
        </p:spPr>
      </p:sp>
      <p:sp>
        <p:nvSpPr>
          <p:cNvPr id="7" name="Text 4"/>
          <p:cNvSpPr/>
          <p:nvPr/>
        </p:nvSpPr>
        <p:spPr>
          <a:xfrm>
            <a:off x="6629400" y="2377440"/>
            <a:ext cx="4114800" cy="22860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H1 — Now (0–12 months)</a:t>
            </a:r>
            <a:endParaRPr lang="en-US" sz="1200" dirty="0"/>
          </a:p>
        </p:txBody>
      </p:sp>
      <p:sp>
        <p:nvSpPr>
          <p:cNvPr id="8" name="Text 5"/>
          <p:cNvSpPr/>
          <p:nvPr/>
        </p:nvSpPr>
        <p:spPr>
          <a:xfrm>
            <a:off x="6629400" y="2633472"/>
            <a:ext cx="4114800" cy="2286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A$7.9M  (34%)</a:t>
            </a:r>
            <a:endParaRPr lang="en-US" sz="1100" dirty="0"/>
          </a:p>
        </p:txBody>
      </p:sp>
      <p:sp>
        <p:nvSpPr>
          <p:cNvPr id="9" name="Shape 6"/>
          <p:cNvSpPr/>
          <p:nvPr/>
        </p:nvSpPr>
        <p:spPr>
          <a:xfrm>
            <a:off x="6217920" y="3154680"/>
            <a:ext cx="274320" cy="274320"/>
          </a:xfrm>
          <a:prstGeom prst="rect">
            <a:avLst>
              <a:gd name="adj" fmla="val 13333"/>
            </a:avLst>
          </a:prstGeom>
          <a:solidFill>
            <a:srgbClr val="1E7D5A"/>
          </a:solidFill>
          <a:ln/>
        </p:spPr>
      </p:sp>
      <p:sp>
        <p:nvSpPr>
          <p:cNvPr id="10" name="Text 7"/>
          <p:cNvSpPr/>
          <p:nvPr/>
        </p:nvSpPr>
        <p:spPr>
          <a:xfrm>
            <a:off x="6629400" y="3108960"/>
            <a:ext cx="4114800" cy="22860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H2 — Next (12–24 months)</a:t>
            </a:r>
            <a:endParaRPr lang="en-US" sz="1200" dirty="0"/>
          </a:p>
        </p:txBody>
      </p:sp>
      <p:sp>
        <p:nvSpPr>
          <p:cNvPr id="11" name="Text 8"/>
          <p:cNvSpPr/>
          <p:nvPr/>
        </p:nvSpPr>
        <p:spPr>
          <a:xfrm>
            <a:off x="6629400" y="3364992"/>
            <a:ext cx="4114800" cy="2286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A$13.5M  (58%)</a:t>
            </a:r>
            <a:endParaRPr lang="en-US" sz="1100" dirty="0"/>
          </a:p>
        </p:txBody>
      </p:sp>
      <p:sp>
        <p:nvSpPr>
          <p:cNvPr id="12" name="Shape 9"/>
          <p:cNvSpPr/>
          <p:nvPr/>
        </p:nvSpPr>
        <p:spPr>
          <a:xfrm>
            <a:off x="6217920" y="3886200"/>
            <a:ext cx="274320" cy="274320"/>
          </a:xfrm>
          <a:prstGeom prst="rect">
            <a:avLst>
              <a:gd name="adj" fmla="val 13333"/>
            </a:avLst>
          </a:prstGeom>
          <a:solidFill>
            <a:srgbClr val="D4870E"/>
          </a:solidFill>
          <a:ln/>
        </p:spPr>
      </p:sp>
      <p:sp>
        <p:nvSpPr>
          <p:cNvPr id="13" name="Text 10"/>
          <p:cNvSpPr/>
          <p:nvPr/>
        </p:nvSpPr>
        <p:spPr>
          <a:xfrm>
            <a:off x="6629400" y="3840480"/>
            <a:ext cx="4114800" cy="22860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H3 — Later (24–36 months)</a:t>
            </a:r>
            <a:endParaRPr lang="en-US" sz="1200" dirty="0"/>
          </a:p>
        </p:txBody>
      </p:sp>
      <p:sp>
        <p:nvSpPr>
          <p:cNvPr id="14" name="Text 11"/>
          <p:cNvSpPr/>
          <p:nvPr/>
        </p:nvSpPr>
        <p:spPr>
          <a:xfrm>
            <a:off x="6629400" y="4096512"/>
            <a:ext cx="4114800" cy="2286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A$2.0M  (9%)</a:t>
            </a:r>
            <a:endParaRPr lang="en-US" sz="1100" dirty="0"/>
          </a:p>
        </p:txBody>
      </p:sp>
      <p:sp>
        <p:nvSpPr>
          <p:cNvPr id="15" name="Text 12"/>
          <p:cNvSpPr/>
          <p:nvPr/>
        </p:nvSpPr>
        <p:spPr>
          <a:xfrm>
            <a:off x="6217920" y="4663440"/>
            <a:ext cx="5486400" cy="27432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BENEFIT ALLOCATION (AVG ACROSS INITIATIVES)</a:t>
            </a:r>
            <a:endParaRPr lang="en-US" sz="900" dirty="0"/>
          </a:p>
        </p:txBody>
      </p:sp>
      <p:sp>
        <p:nvSpPr>
          <p:cNvPr id="16" name="Text 13"/>
          <p:cNvSpPr/>
          <p:nvPr/>
        </p:nvSpPr>
        <p:spPr>
          <a:xfrm>
            <a:off x="6217920" y="5029200"/>
            <a:ext cx="1097280" cy="292608"/>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Customer</a:t>
            </a:r>
            <a:endParaRPr lang="en-US" sz="1000" dirty="0"/>
          </a:p>
        </p:txBody>
      </p:sp>
      <p:sp>
        <p:nvSpPr>
          <p:cNvPr id="17" name="Shape 14"/>
          <p:cNvSpPr/>
          <p:nvPr/>
        </p:nvSpPr>
        <p:spPr>
          <a:xfrm>
            <a:off x="7406640" y="5084064"/>
            <a:ext cx="1280160" cy="182880"/>
          </a:xfrm>
          <a:prstGeom prst="rect">
            <a:avLst>
              <a:gd name="adj" fmla="val 15000"/>
            </a:avLst>
          </a:prstGeom>
          <a:solidFill>
            <a:srgbClr val="1792D5"/>
          </a:solidFill>
          <a:ln/>
        </p:spPr>
      </p:sp>
      <p:sp>
        <p:nvSpPr>
          <p:cNvPr id="18" name="Text 15"/>
          <p:cNvSpPr/>
          <p:nvPr/>
        </p:nvSpPr>
        <p:spPr>
          <a:xfrm>
            <a:off x="10789920" y="5029200"/>
            <a:ext cx="731520" cy="29260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1.6/4</a:t>
            </a:r>
            <a:endParaRPr lang="en-US" sz="900" dirty="0"/>
          </a:p>
        </p:txBody>
      </p:sp>
      <p:sp>
        <p:nvSpPr>
          <p:cNvPr id="19" name="Text 16"/>
          <p:cNvSpPr/>
          <p:nvPr/>
        </p:nvSpPr>
        <p:spPr>
          <a:xfrm>
            <a:off x="6217920" y="5376672"/>
            <a:ext cx="1097280" cy="292608"/>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Revenue</a:t>
            </a:r>
            <a:endParaRPr lang="en-US" sz="1000" dirty="0"/>
          </a:p>
        </p:txBody>
      </p:sp>
      <p:sp>
        <p:nvSpPr>
          <p:cNvPr id="20" name="Shape 17"/>
          <p:cNvSpPr/>
          <p:nvPr/>
        </p:nvSpPr>
        <p:spPr>
          <a:xfrm>
            <a:off x="7406640" y="5431536"/>
            <a:ext cx="1680210" cy="182880"/>
          </a:xfrm>
          <a:prstGeom prst="rect">
            <a:avLst>
              <a:gd name="adj" fmla="val 15000"/>
            </a:avLst>
          </a:prstGeom>
          <a:solidFill>
            <a:srgbClr val="1E7D5A"/>
          </a:solidFill>
          <a:ln/>
        </p:spPr>
      </p:sp>
      <p:sp>
        <p:nvSpPr>
          <p:cNvPr id="21" name="Text 18"/>
          <p:cNvSpPr/>
          <p:nvPr/>
        </p:nvSpPr>
        <p:spPr>
          <a:xfrm>
            <a:off x="10789920" y="5376672"/>
            <a:ext cx="731520" cy="29260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2.1/4</a:t>
            </a:r>
            <a:endParaRPr lang="en-US" sz="900" dirty="0"/>
          </a:p>
        </p:txBody>
      </p:sp>
      <p:sp>
        <p:nvSpPr>
          <p:cNvPr id="22" name="Text 19"/>
          <p:cNvSpPr/>
          <p:nvPr/>
        </p:nvSpPr>
        <p:spPr>
          <a:xfrm>
            <a:off x="6217920" y="5724144"/>
            <a:ext cx="1097280" cy="292608"/>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Cost</a:t>
            </a:r>
            <a:endParaRPr lang="en-US" sz="1000" dirty="0"/>
          </a:p>
        </p:txBody>
      </p:sp>
      <p:sp>
        <p:nvSpPr>
          <p:cNvPr id="23" name="Shape 20"/>
          <p:cNvSpPr/>
          <p:nvPr/>
        </p:nvSpPr>
        <p:spPr>
          <a:xfrm>
            <a:off x="7406640" y="5779008"/>
            <a:ext cx="1600200" cy="182880"/>
          </a:xfrm>
          <a:prstGeom prst="rect">
            <a:avLst>
              <a:gd name="adj" fmla="val 15000"/>
            </a:avLst>
          </a:prstGeom>
          <a:solidFill>
            <a:srgbClr val="D4870E"/>
          </a:solidFill>
          <a:ln/>
        </p:spPr>
      </p:sp>
      <p:sp>
        <p:nvSpPr>
          <p:cNvPr id="24" name="Text 21"/>
          <p:cNvSpPr/>
          <p:nvPr/>
        </p:nvSpPr>
        <p:spPr>
          <a:xfrm>
            <a:off x="10789920" y="5724144"/>
            <a:ext cx="731520" cy="29260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2.0/4</a:t>
            </a:r>
            <a:endParaRPr lang="en-US" sz="900" dirty="0"/>
          </a:p>
        </p:txBody>
      </p:sp>
      <p:sp>
        <p:nvSpPr>
          <p:cNvPr id="25" name="Text 22"/>
          <p:cNvSpPr/>
          <p:nvPr/>
        </p:nvSpPr>
        <p:spPr>
          <a:xfrm>
            <a:off x="6217920" y="6071616"/>
            <a:ext cx="1097280" cy="292608"/>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Risk</a:t>
            </a:r>
            <a:endParaRPr lang="en-US" sz="1000" dirty="0"/>
          </a:p>
        </p:txBody>
      </p:sp>
      <p:sp>
        <p:nvSpPr>
          <p:cNvPr id="26" name="Shape 23"/>
          <p:cNvSpPr/>
          <p:nvPr/>
        </p:nvSpPr>
        <p:spPr>
          <a:xfrm>
            <a:off x="7406640" y="6126480"/>
            <a:ext cx="1840230" cy="182880"/>
          </a:xfrm>
          <a:prstGeom prst="rect">
            <a:avLst>
              <a:gd name="adj" fmla="val 15000"/>
            </a:avLst>
          </a:prstGeom>
          <a:solidFill>
            <a:srgbClr val="C0392B"/>
          </a:solidFill>
          <a:ln/>
        </p:spPr>
      </p:sp>
      <p:sp>
        <p:nvSpPr>
          <p:cNvPr id="27" name="Text 24"/>
          <p:cNvSpPr/>
          <p:nvPr/>
        </p:nvSpPr>
        <p:spPr>
          <a:xfrm>
            <a:off x="10789920" y="6071616"/>
            <a:ext cx="731520" cy="29260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2.3/4</a:t>
            </a:r>
            <a:endParaRPr lang="en-US" sz="900" dirty="0"/>
          </a:p>
        </p:txBody>
      </p:sp>
      <p:sp>
        <p:nvSpPr>
          <p:cNvPr id="28" name="Text 25"/>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9" name="Text 26"/>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26</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WHAT THIS MEANS</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i="1" dirty="0">
                <a:solidFill>
                  <a:srgbClr val="0F1B2D"/>
                </a:solidFill>
                <a:latin typeface="Georgia" pitchFamily="34" charset="0"/>
                <a:ea typeface="Georgia" pitchFamily="34" charset="-122"/>
                <a:cs typeface="Georgia" pitchFamily="34" charset="-120"/>
              </a:rPr>
              <a:t>Delay compounds. Lead instead.</a:t>
            </a:r>
            <a:endParaRPr lang="en-US" sz="3200" dirty="0"/>
          </a:p>
        </p:txBody>
      </p:sp>
      <p:sp>
        <p:nvSpPr>
          <p:cNvPr id="4" name="Text 2"/>
          <p:cNvSpPr/>
          <p:nvPr/>
        </p:nvSpPr>
        <p:spPr>
          <a:xfrm>
            <a:off x="457200" y="1691640"/>
            <a:ext cx="11247120" cy="822960"/>
          </a:xfrm>
          <a:prstGeom prst="rect">
            <a:avLst/>
          </a:prstGeom>
          <a:noFill/>
          <a:ln/>
        </p:spPr>
        <p:txBody>
          <a:bodyPr wrap="square" rtlCol="0" anchor="ctr"/>
          <a:lstStyle/>
          <a:p>
            <a:pPr indent="0" marL="0">
              <a:buNone/>
            </a:pPr>
            <a:r>
              <a:rPr lang="en-US" sz="1300" dirty="0">
                <a:solidFill>
                  <a:srgbClr val="374151"/>
                </a:solidFill>
                <a:latin typeface="Calibri" pitchFamily="34" charset="0"/>
                <a:ea typeface="Calibri" pitchFamily="34" charset="-122"/>
                <a:cs typeface="Calibri" pitchFamily="34" charset="-120"/>
              </a:rPr>
              <a:t>The threats are not hypothetical. They are active shifts already affecting peer organisations. Firms in this sector that postpone AI investment by 12–18 months typically find the cost of catching up significantly exceeds the cost of leading.</a:t>
            </a:r>
            <a:endParaRPr lang="en-US" sz="1300" dirty="0"/>
          </a:p>
        </p:txBody>
      </p:sp>
      <p:sp>
        <p:nvSpPr>
          <p:cNvPr id="5" name="Shape 3"/>
          <p:cNvSpPr/>
          <p:nvPr/>
        </p:nvSpPr>
        <p:spPr>
          <a:xfrm>
            <a:off x="426568" y="2788920"/>
            <a:ext cx="3657600" cy="2377440"/>
          </a:xfrm>
          <a:prstGeom prst="rect">
            <a:avLst/>
          </a:prstGeom>
          <a:solidFill>
            <a:srgbClr val="F5FAFD"/>
          </a:solidFill>
          <a:ln w="6350">
            <a:solidFill>
              <a:srgbClr val="E5E7EB"/>
            </a:solidFill>
            <a:prstDash val="solid"/>
          </a:ln>
        </p:spPr>
      </p:sp>
      <p:sp>
        <p:nvSpPr>
          <p:cNvPr id="6" name="Shape 4"/>
          <p:cNvSpPr/>
          <p:nvPr/>
        </p:nvSpPr>
        <p:spPr>
          <a:xfrm>
            <a:off x="700888" y="3063240"/>
            <a:ext cx="502920" cy="502920"/>
          </a:xfrm>
          <a:prstGeom prst="ellipse">
            <a:avLst/>
          </a:prstGeom>
          <a:solidFill>
            <a:srgbClr val="1792D5"/>
          </a:solidFill>
          <a:ln/>
        </p:spPr>
      </p:sp>
      <p:sp>
        <p:nvSpPr>
          <p:cNvPr id="7" name="Text 5"/>
          <p:cNvSpPr/>
          <p:nvPr/>
        </p:nvSpPr>
        <p:spPr>
          <a:xfrm>
            <a:off x="700888" y="3063240"/>
            <a:ext cx="502920" cy="50292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1</a:t>
            </a:r>
            <a:endParaRPr lang="en-US" sz="1800" dirty="0"/>
          </a:p>
        </p:txBody>
      </p:sp>
      <p:sp>
        <p:nvSpPr>
          <p:cNvPr id="8" name="Text 6"/>
          <p:cNvSpPr/>
          <p:nvPr/>
        </p:nvSpPr>
        <p:spPr>
          <a:xfrm>
            <a:off x="700888" y="3703320"/>
            <a:ext cx="3108960" cy="457200"/>
          </a:xfrm>
          <a:prstGeom prst="rect">
            <a:avLst/>
          </a:prstGeom>
          <a:noFill/>
          <a:ln/>
        </p:spPr>
        <p:txBody>
          <a:bodyPr wrap="square" rtlCol="0" anchor="ctr"/>
          <a:lstStyle/>
          <a:p>
            <a:pPr indent="0" marL="0">
              <a:buNone/>
            </a:pPr>
            <a:r>
              <a:rPr lang="en-US" sz="1700" dirty="0">
                <a:solidFill>
                  <a:srgbClr val="0F1B2D"/>
                </a:solidFill>
                <a:latin typeface="Georgia" pitchFamily="34" charset="0"/>
                <a:ea typeface="Georgia" pitchFamily="34" charset="-122"/>
                <a:cs typeface="Georgia" pitchFamily="34" charset="-120"/>
              </a:rPr>
              <a:t>Confirm the priority</a:t>
            </a:r>
            <a:endParaRPr lang="en-US" sz="1700" dirty="0"/>
          </a:p>
        </p:txBody>
      </p:sp>
      <p:sp>
        <p:nvSpPr>
          <p:cNvPr id="9" name="Text 7"/>
          <p:cNvSpPr/>
          <p:nvPr/>
        </p:nvSpPr>
        <p:spPr>
          <a:xfrm>
            <a:off x="700888" y="4206240"/>
            <a:ext cx="3108960" cy="9144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Review the strategic trade-offs with leadership and lock the H1 sequence: enablers first.</a:t>
            </a:r>
            <a:endParaRPr lang="en-US" sz="1100" dirty="0"/>
          </a:p>
        </p:txBody>
      </p:sp>
      <p:sp>
        <p:nvSpPr>
          <p:cNvPr id="10" name="Shape 8"/>
          <p:cNvSpPr/>
          <p:nvPr/>
        </p:nvSpPr>
        <p:spPr>
          <a:xfrm>
            <a:off x="4267048" y="2788920"/>
            <a:ext cx="3657600" cy="2377440"/>
          </a:xfrm>
          <a:prstGeom prst="rect">
            <a:avLst/>
          </a:prstGeom>
          <a:solidFill>
            <a:srgbClr val="F5FAFD"/>
          </a:solidFill>
          <a:ln w="6350">
            <a:solidFill>
              <a:srgbClr val="E5E7EB"/>
            </a:solidFill>
            <a:prstDash val="solid"/>
          </a:ln>
        </p:spPr>
      </p:sp>
      <p:sp>
        <p:nvSpPr>
          <p:cNvPr id="11" name="Shape 9"/>
          <p:cNvSpPr/>
          <p:nvPr/>
        </p:nvSpPr>
        <p:spPr>
          <a:xfrm>
            <a:off x="4541368" y="3063240"/>
            <a:ext cx="502920" cy="502920"/>
          </a:xfrm>
          <a:prstGeom prst="ellipse">
            <a:avLst/>
          </a:prstGeom>
          <a:solidFill>
            <a:srgbClr val="1792D5"/>
          </a:solidFill>
          <a:ln/>
        </p:spPr>
      </p:sp>
      <p:sp>
        <p:nvSpPr>
          <p:cNvPr id="12" name="Text 10"/>
          <p:cNvSpPr/>
          <p:nvPr/>
        </p:nvSpPr>
        <p:spPr>
          <a:xfrm>
            <a:off x="4541368" y="3063240"/>
            <a:ext cx="502920" cy="50292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2</a:t>
            </a:r>
            <a:endParaRPr lang="en-US" sz="1800" dirty="0"/>
          </a:p>
        </p:txBody>
      </p:sp>
      <p:sp>
        <p:nvSpPr>
          <p:cNvPr id="13" name="Text 11"/>
          <p:cNvSpPr/>
          <p:nvPr/>
        </p:nvSpPr>
        <p:spPr>
          <a:xfrm>
            <a:off x="4541368" y="3703320"/>
            <a:ext cx="3108960" cy="457200"/>
          </a:xfrm>
          <a:prstGeom prst="rect">
            <a:avLst/>
          </a:prstGeom>
          <a:noFill/>
          <a:ln/>
        </p:spPr>
        <p:txBody>
          <a:bodyPr wrap="square" rtlCol="0" anchor="ctr"/>
          <a:lstStyle/>
          <a:p>
            <a:pPr indent="0" marL="0">
              <a:buNone/>
            </a:pPr>
            <a:r>
              <a:rPr lang="en-US" sz="1700" dirty="0">
                <a:solidFill>
                  <a:srgbClr val="0F1B2D"/>
                </a:solidFill>
                <a:latin typeface="Georgia" pitchFamily="34" charset="0"/>
                <a:ea typeface="Georgia" pitchFamily="34" charset="-122"/>
                <a:cs typeface="Georgia" pitchFamily="34" charset="-120"/>
              </a:rPr>
              <a:t>Stand up governance</a:t>
            </a:r>
            <a:endParaRPr lang="en-US" sz="1700" dirty="0"/>
          </a:p>
        </p:txBody>
      </p:sp>
      <p:sp>
        <p:nvSpPr>
          <p:cNvPr id="14" name="Text 12"/>
          <p:cNvSpPr/>
          <p:nvPr/>
        </p:nvSpPr>
        <p:spPr>
          <a:xfrm>
            <a:off x="4541368" y="4206240"/>
            <a:ext cx="3108960" cy="9144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Form the cross-functional AI Council with explicit authority and budget. This unlocks everything else.</a:t>
            </a:r>
            <a:endParaRPr lang="en-US" sz="1100" dirty="0"/>
          </a:p>
        </p:txBody>
      </p:sp>
      <p:sp>
        <p:nvSpPr>
          <p:cNvPr id="15" name="Shape 13"/>
          <p:cNvSpPr/>
          <p:nvPr/>
        </p:nvSpPr>
        <p:spPr>
          <a:xfrm>
            <a:off x="8107528" y="2788920"/>
            <a:ext cx="3657600" cy="2377440"/>
          </a:xfrm>
          <a:prstGeom prst="rect">
            <a:avLst/>
          </a:prstGeom>
          <a:solidFill>
            <a:srgbClr val="F5FAFD"/>
          </a:solidFill>
          <a:ln w="6350">
            <a:solidFill>
              <a:srgbClr val="E5E7EB"/>
            </a:solidFill>
            <a:prstDash val="solid"/>
          </a:ln>
        </p:spPr>
      </p:sp>
      <p:sp>
        <p:nvSpPr>
          <p:cNvPr id="16" name="Shape 14"/>
          <p:cNvSpPr/>
          <p:nvPr/>
        </p:nvSpPr>
        <p:spPr>
          <a:xfrm>
            <a:off x="8381848" y="3063240"/>
            <a:ext cx="502920" cy="502920"/>
          </a:xfrm>
          <a:prstGeom prst="ellipse">
            <a:avLst/>
          </a:prstGeom>
          <a:solidFill>
            <a:srgbClr val="1792D5"/>
          </a:solidFill>
          <a:ln/>
        </p:spPr>
      </p:sp>
      <p:sp>
        <p:nvSpPr>
          <p:cNvPr id="17" name="Text 15"/>
          <p:cNvSpPr/>
          <p:nvPr/>
        </p:nvSpPr>
        <p:spPr>
          <a:xfrm>
            <a:off x="8381848" y="3063240"/>
            <a:ext cx="502920" cy="502920"/>
          </a:xfrm>
          <a:prstGeom prst="rect">
            <a:avLst/>
          </a:prstGeom>
          <a:noFill/>
          <a:ln/>
        </p:spPr>
        <p:txBody>
          <a:bodyPr wrap="square" rtlCol="0" anchor="ctr"/>
          <a:lstStyle/>
          <a:p>
            <a:pPr algn="ctr" indent="0" marL="0">
              <a:buNone/>
            </a:pPr>
            <a:r>
              <a:rPr lang="en-US" sz="1800" dirty="0">
                <a:solidFill>
                  <a:srgbClr val="FFFFFF"/>
                </a:solidFill>
                <a:latin typeface="Georgia" pitchFamily="34" charset="0"/>
                <a:ea typeface="Georgia" pitchFamily="34" charset="-122"/>
                <a:cs typeface="Georgia" pitchFamily="34" charset="-120"/>
              </a:rPr>
              <a:t>3</a:t>
            </a:r>
            <a:endParaRPr lang="en-US" sz="1800" dirty="0"/>
          </a:p>
        </p:txBody>
      </p:sp>
      <p:sp>
        <p:nvSpPr>
          <p:cNvPr id="18" name="Text 16"/>
          <p:cNvSpPr/>
          <p:nvPr/>
        </p:nvSpPr>
        <p:spPr>
          <a:xfrm>
            <a:off x="8381848" y="3703320"/>
            <a:ext cx="3108960" cy="457200"/>
          </a:xfrm>
          <a:prstGeom prst="rect">
            <a:avLst/>
          </a:prstGeom>
          <a:noFill/>
          <a:ln/>
        </p:spPr>
        <p:txBody>
          <a:bodyPr wrap="square" rtlCol="0" anchor="ctr"/>
          <a:lstStyle/>
          <a:p>
            <a:pPr indent="0" marL="0">
              <a:buNone/>
            </a:pPr>
            <a:r>
              <a:rPr lang="en-US" sz="1700" dirty="0">
                <a:solidFill>
                  <a:srgbClr val="0F1B2D"/>
                </a:solidFill>
                <a:latin typeface="Georgia" pitchFamily="34" charset="0"/>
                <a:ea typeface="Georgia" pitchFamily="34" charset="-122"/>
                <a:cs typeface="Georgia" pitchFamily="34" charset="-120"/>
              </a:rPr>
              <a:t>Ship the first agent</a:t>
            </a:r>
            <a:endParaRPr lang="en-US" sz="1700" dirty="0"/>
          </a:p>
        </p:txBody>
      </p:sp>
      <p:sp>
        <p:nvSpPr>
          <p:cNvPr id="19" name="Text 17"/>
          <p:cNvSpPr/>
          <p:nvPr/>
        </p:nvSpPr>
        <p:spPr>
          <a:xfrm>
            <a:off x="8381848" y="4206240"/>
            <a:ext cx="3108960" cy="9144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Start the highest-leverage H1 initiatives in parallel. Quick wins fund the rest of the portfolio.</a:t>
            </a:r>
            <a:endParaRPr lang="en-US" sz="1100" dirty="0"/>
          </a:p>
        </p:txBody>
      </p:sp>
      <p:sp>
        <p:nvSpPr>
          <p:cNvPr id="20" name="Shape 18"/>
          <p:cNvSpPr/>
          <p:nvPr/>
        </p:nvSpPr>
        <p:spPr>
          <a:xfrm>
            <a:off x="457200" y="5897880"/>
            <a:ext cx="11247120" cy="0"/>
          </a:xfrm>
          <a:prstGeom prst="line">
            <a:avLst/>
          </a:prstGeom>
          <a:noFill/>
          <a:ln w="6350">
            <a:solidFill>
              <a:srgbClr val="E5E7EB"/>
            </a:solidFill>
            <a:prstDash val="solid"/>
          </a:ln>
        </p:spPr>
      </p:sp>
      <p:sp>
        <p:nvSpPr>
          <p:cNvPr id="21" name="Text 19"/>
          <p:cNvSpPr/>
          <p:nvPr/>
        </p:nvSpPr>
        <p:spPr>
          <a:xfrm>
            <a:off x="457200" y="6035040"/>
            <a:ext cx="11247120" cy="274320"/>
          </a:xfrm>
          <a:prstGeom prst="rect">
            <a:avLst/>
          </a:prstGeom>
          <a:noFill/>
          <a:ln/>
        </p:spPr>
        <p:txBody>
          <a:bodyPr wrap="square"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myAIstrategy   ·   Read next: the full AI Disruption Analysis, AI Strategy Canvas and AI Transformation Roadmap.</a:t>
            </a:r>
            <a:endParaRPr lang="en-US" sz="1000" dirty="0"/>
          </a:p>
        </p:txBody>
      </p:sp>
      <p:sp>
        <p:nvSpPr>
          <p:cNvPr id="22" name="Text 20"/>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3" name="Text 21"/>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27</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EXECUTIVE SUMMARY</a:t>
            </a:r>
            <a:endParaRPr lang="en-US" sz="1000" dirty="0"/>
          </a:p>
        </p:txBody>
      </p:sp>
      <p:sp>
        <p:nvSpPr>
          <p:cNvPr id="3" name="Text 1"/>
          <p:cNvSpPr/>
          <p:nvPr/>
        </p:nvSpPr>
        <p:spPr>
          <a:xfrm>
            <a:off x="457200" y="777240"/>
            <a:ext cx="10972800" cy="685800"/>
          </a:xfrm>
          <a:prstGeom prst="rect">
            <a:avLst/>
          </a:prstGeom>
          <a:noFill/>
          <a:ln/>
        </p:spPr>
        <p:txBody>
          <a:bodyPr wrap="square" rtlCol="0" anchor="ctr"/>
          <a:lstStyle/>
          <a:p>
            <a:pPr indent="0" marL="0">
              <a:buNone/>
            </a:pPr>
            <a:r>
              <a:rPr lang="en-US" sz="2800" dirty="0">
                <a:solidFill>
                  <a:srgbClr val="0F1B2D"/>
                </a:solidFill>
                <a:latin typeface="Georgia" pitchFamily="34" charset="0"/>
                <a:ea typeface="Georgia" pitchFamily="34" charset="-122"/>
                <a:cs typeface="Georgia" pitchFamily="34" charset="-120"/>
              </a:rPr>
              <a:t>Your real defensible asset is not your consultants, your tools, or even your client list</a:t>
            </a:r>
            <a:endParaRPr lang="en-US" sz="2800" dirty="0"/>
          </a:p>
        </p:txBody>
      </p:sp>
      <p:sp>
        <p:nvSpPr>
          <p:cNvPr id="4" name="Text 2"/>
          <p:cNvSpPr/>
          <p:nvPr/>
        </p:nvSpPr>
        <p:spPr>
          <a:xfrm>
            <a:off x="457200" y="1554480"/>
            <a:ext cx="11247120" cy="822960"/>
          </a:xfrm>
          <a:prstGeom prst="rect">
            <a:avLst/>
          </a:prstGeom>
          <a:noFill/>
          <a:ln/>
        </p:spPr>
        <p:txBody>
          <a:bodyPr wrap="square" rtlCol="0" anchor="ctr"/>
          <a:lstStyle/>
          <a:p>
            <a:pPr indent="0" marL="0">
              <a:buNone/>
            </a:pPr>
            <a:r>
              <a:rPr lang="en-US" sz="1200" dirty="0">
                <a:solidFill>
                  <a:srgbClr val="374151"/>
                </a:solidFill>
                <a:latin typeface="Calibri" pitchFamily="34" charset="0"/>
                <a:ea typeface="Calibri" pitchFamily="34" charset="-122"/>
                <a:cs typeface="Calibri" pitchFamily="34" charset="-120"/>
              </a:rPr>
              <a:t>Northwind Advisory's AI disruption exposure is best understood not as a capability gap but as a productisation and governance gap opening against AI-augmented incumbents (Cresta Consulting, Hartwell Partners, Beacon Group) and AI-native entrants (Velocity Consulting class). Northwind has substantial advisory differenti</a:t>
            </a:r>
            <a:endParaRPr lang="en-US" sz="1200" dirty="0"/>
          </a:p>
        </p:txBody>
      </p:sp>
      <p:sp>
        <p:nvSpPr>
          <p:cNvPr id="5" name="Shape 3"/>
          <p:cNvSpPr/>
          <p:nvPr/>
        </p:nvSpPr>
        <p:spPr>
          <a:xfrm>
            <a:off x="457200" y="2606040"/>
            <a:ext cx="5852160" cy="3383280"/>
          </a:xfrm>
          <a:prstGeom prst="rect">
            <a:avLst/>
          </a:prstGeom>
          <a:solidFill>
            <a:srgbClr val="F5FAFD"/>
          </a:solidFill>
          <a:ln w="12700">
            <a:solidFill>
              <a:srgbClr val="1792D5"/>
            </a:solidFill>
            <a:prstDash val="solid"/>
          </a:ln>
        </p:spPr>
      </p:sp>
      <p:sp>
        <p:nvSpPr>
          <p:cNvPr id="6" name="Text 4"/>
          <p:cNvSpPr/>
          <p:nvPr/>
        </p:nvSpPr>
        <p:spPr>
          <a:xfrm>
            <a:off x="731520" y="2880360"/>
            <a:ext cx="5303520" cy="274320"/>
          </a:xfrm>
          <a:prstGeom prst="rect">
            <a:avLst/>
          </a:prstGeom>
          <a:noFill/>
          <a:ln/>
        </p:spPr>
        <p:txBody>
          <a:bodyPr wrap="square" rtlCol="0" anchor="ctr"/>
          <a:lstStyle/>
          <a:p>
            <a:pPr indent="0" marL="0">
              <a:buNone/>
            </a:pPr>
            <a:r>
              <a:rPr lang="en-US" sz="1000" b="1" spc="400" kern="0" dirty="0">
                <a:solidFill>
                  <a:srgbClr val="1792D5"/>
                </a:solidFill>
                <a:latin typeface="Calibri" pitchFamily="34" charset="0"/>
                <a:ea typeface="Calibri" pitchFamily="34" charset="-122"/>
                <a:cs typeface="Calibri" pitchFamily="34" charset="-120"/>
              </a:rPr>
              <a:t>THE STRATEGIC CALL</a:t>
            </a:r>
            <a:endParaRPr lang="en-US" sz="1000" dirty="0"/>
          </a:p>
        </p:txBody>
      </p:sp>
      <p:sp>
        <p:nvSpPr>
          <p:cNvPr id="7" name="Text 5"/>
          <p:cNvSpPr/>
          <p:nvPr/>
        </p:nvSpPr>
        <p:spPr>
          <a:xfrm>
            <a:off x="731520" y="3246120"/>
            <a:ext cx="5303520" cy="502920"/>
          </a:xfrm>
          <a:prstGeom prst="rect">
            <a:avLst/>
          </a:prstGeom>
          <a:noFill/>
          <a:ln/>
        </p:spPr>
        <p:txBody>
          <a:bodyPr wrap="square" rtlCol="0" anchor="ctr"/>
          <a:lstStyle/>
          <a:p>
            <a:pPr indent="0" marL="0">
              <a:buNone/>
            </a:pPr>
            <a:r>
              <a:rPr lang="en-US" sz="2200" dirty="0">
                <a:solidFill>
                  <a:srgbClr val="0F1B2D"/>
                </a:solidFill>
                <a:latin typeface="Georgia" pitchFamily="34" charset="0"/>
                <a:ea typeface="Georgia" pitchFamily="34" charset="-122"/>
                <a:cs typeface="Georgia" pitchFamily="34" charset="-120"/>
              </a:rPr>
              <a:t>Your real defensible asset is not your consultants</a:t>
            </a:r>
            <a:endParaRPr lang="en-US" sz="2200" dirty="0"/>
          </a:p>
        </p:txBody>
      </p:sp>
      <p:sp>
        <p:nvSpPr>
          <p:cNvPr id="8" name="Text 6"/>
          <p:cNvSpPr/>
          <p:nvPr/>
        </p:nvSpPr>
        <p:spPr>
          <a:xfrm>
            <a:off x="731520" y="3749040"/>
            <a:ext cx="5303520" cy="502920"/>
          </a:xfrm>
          <a:prstGeom prst="rect">
            <a:avLst/>
          </a:prstGeom>
          <a:noFill/>
          <a:ln/>
        </p:spPr>
        <p:txBody>
          <a:bodyPr wrap="square" rtlCol="0" anchor="ctr"/>
          <a:lstStyle/>
          <a:p>
            <a:pPr indent="0" marL="0">
              <a:buNone/>
            </a:pPr>
            <a:r>
              <a:rPr lang="en-US" sz="2200" i="1" dirty="0">
                <a:solidFill>
                  <a:srgbClr val="0F1B2D"/>
                </a:solidFill>
                <a:latin typeface="Georgia" pitchFamily="34" charset="0"/>
                <a:ea typeface="Georgia" pitchFamily="34" charset="-122"/>
                <a:cs typeface="Georgia" pitchFamily="34" charset="-120"/>
              </a:rPr>
              <a:t>your tools, or even your client list</a:t>
            </a:r>
            <a:endParaRPr lang="en-US" sz="2200" dirty="0"/>
          </a:p>
        </p:txBody>
      </p:sp>
      <p:sp>
        <p:nvSpPr>
          <p:cNvPr id="9" name="Text 7"/>
          <p:cNvSpPr/>
          <p:nvPr/>
        </p:nvSpPr>
        <p:spPr>
          <a:xfrm>
            <a:off x="731520" y="4389120"/>
            <a:ext cx="5303520" cy="146304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it is the codified judgement of how Northwind Advisory translates a vague engagement into an advisory system that works. Every AI-native platform can generate strategy decks; none of them have your interpretation methodology. Productise that methodology as a proprietary AI workflow and you stop selling consulting hours and start licensing a thinking system.</a:t>
            </a:r>
            <a:endParaRPr lang="en-US" sz="1150" dirty="0"/>
          </a:p>
        </p:txBody>
      </p:sp>
      <p:sp>
        <p:nvSpPr>
          <p:cNvPr id="10" name="Shape 8"/>
          <p:cNvSpPr/>
          <p:nvPr/>
        </p:nvSpPr>
        <p:spPr>
          <a:xfrm>
            <a:off x="6537960" y="2606040"/>
            <a:ext cx="5166360" cy="1051560"/>
          </a:xfrm>
          <a:prstGeom prst="rect">
            <a:avLst/>
          </a:prstGeom>
          <a:solidFill>
            <a:srgbClr val="FFFFFF"/>
          </a:solidFill>
          <a:ln w="6350">
            <a:solidFill>
              <a:srgbClr val="E5E7EB"/>
            </a:solidFill>
            <a:prstDash val="solid"/>
          </a:ln>
        </p:spPr>
      </p:sp>
      <p:sp>
        <p:nvSpPr>
          <p:cNvPr id="11" name="Text 9"/>
          <p:cNvSpPr/>
          <p:nvPr/>
        </p:nvSpPr>
        <p:spPr>
          <a:xfrm>
            <a:off x="6812280" y="2697480"/>
            <a:ext cx="2194560" cy="548640"/>
          </a:xfrm>
          <a:prstGeom prst="rect">
            <a:avLst/>
          </a:prstGeom>
          <a:noFill/>
          <a:ln/>
        </p:spPr>
        <p:txBody>
          <a:bodyPr wrap="square" rtlCol="0" anchor="ctr"/>
          <a:lstStyle/>
          <a:p>
            <a:pPr indent="0" marL="0">
              <a:buNone/>
            </a:pPr>
            <a:r>
              <a:rPr lang="en-US" sz="2800" dirty="0">
                <a:solidFill>
                  <a:srgbClr val="0F1B2D"/>
                </a:solidFill>
                <a:latin typeface="Georgia" pitchFamily="34" charset="0"/>
                <a:ea typeface="Georgia" pitchFamily="34" charset="-122"/>
                <a:cs typeface="Georgia" pitchFamily="34" charset="-120"/>
              </a:rPr>
              <a:t>75/100</a:t>
            </a:r>
            <a:endParaRPr lang="en-US" sz="2800" dirty="0"/>
          </a:p>
        </p:txBody>
      </p:sp>
      <p:sp>
        <p:nvSpPr>
          <p:cNvPr id="12" name="Text 10"/>
          <p:cNvSpPr/>
          <p:nvPr/>
        </p:nvSpPr>
        <p:spPr>
          <a:xfrm>
            <a:off x="9098280" y="2743200"/>
            <a:ext cx="2331720" cy="22860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AI DISRUPTION SCORE</a:t>
            </a:r>
            <a:endParaRPr lang="en-US" sz="900" dirty="0"/>
          </a:p>
        </p:txBody>
      </p:sp>
      <p:sp>
        <p:nvSpPr>
          <p:cNvPr id="13" name="Text 11"/>
          <p:cNvSpPr/>
          <p:nvPr/>
        </p:nvSpPr>
        <p:spPr>
          <a:xfrm>
            <a:off x="9098280" y="2971800"/>
            <a:ext cx="2331720" cy="6400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High Alert</a:t>
            </a:r>
            <a:endParaRPr lang="en-US" sz="1100" dirty="0"/>
          </a:p>
        </p:txBody>
      </p:sp>
      <p:sp>
        <p:nvSpPr>
          <p:cNvPr id="14" name="Shape 12"/>
          <p:cNvSpPr/>
          <p:nvPr/>
        </p:nvSpPr>
        <p:spPr>
          <a:xfrm>
            <a:off x="6537960" y="3776472"/>
            <a:ext cx="5166360" cy="1051560"/>
          </a:xfrm>
          <a:prstGeom prst="rect">
            <a:avLst/>
          </a:prstGeom>
          <a:solidFill>
            <a:srgbClr val="FFFFFF"/>
          </a:solidFill>
          <a:ln w="6350">
            <a:solidFill>
              <a:srgbClr val="E5E7EB"/>
            </a:solidFill>
            <a:prstDash val="solid"/>
          </a:ln>
        </p:spPr>
      </p:sp>
      <p:sp>
        <p:nvSpPr>
          <p:cNvPr id="15" name="Text 13"/>
          <p:cNvSpPr/>
          <p:nvPr/>
        </p:nvSpPr>
        <p:spPr>
          <a:xfrm>
            <a:off x="6812280" y="3867912"/>
            <a:ext cx="2194560" cy="548640"/>
          </a:xfrm>
          <a:prstGeom prst="rect">
            <a:avLst/>
          </a:prstGeom>
          <a:noFill/>
          <a:ln/>
        </p:spPr>
        <p:txBody>
          <a:bodyPr wrap="square" rtlCol="0" anchor="ctr"/>
          <a:lstStyle/>
          <a:p>
            <a:pPr indent="0" marL="0">
              <a:buNone/>
            </a:pPr>
            <a:r>
              <a:rPr lang="en-US" sz="2800" dirty="0">
                <a:solidFill>
                  <a:srgbClr val="0F1B2D"/>
                </a:solidFill>
                <a:latin typeface="Georgia" pitchFamily="34" charset="0"/>
                <a:ea typeface="Georgia" pitchFamily="34" charset="-122"/>
                <a:cs typeface="Georgia" pitchFamily="34" charset="-120"/>
              </a:rPr>
              <a:t>Implementing</a:t>
            </a:r>
            <a:endParaRPr lang="en-US" sz="2800" dirty="0"/>
          </a:p>
        </p:txBody>
      </p:sp>
      <p:sp>
        <p:nvSpPr>
          <p:cNvPr id="16" name="Text 14"/>
          <p:cNvSpPr/>
          <p:nvPr/>
        </p:nvSpPr>
        <p:spPr>
          <a:xfrm>
            <a:off x="9098280" y="3913632"/>
            <a:ext cx="2331720" cy="22860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AI MATURITY STAGE</a:t>
            </a:r>
            <a:endParaRPr lang="en-US" sz="900" dirty="0"/>
          </a:p>
        </p:txBody>
      </p:sp>
      <p:sp>
        <p:nvSpPr>
          <p:cNvPr id="17" name="Text 15"/>
          <p:cNvSpPr/>
          <p:nvPr/>
        </p:nvSpPr>
        <p:spPr>
          <a:xfrm>
            <a:off x="9098280" y="4142232"/>
            <a:ext cx="2331720" cy="6400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Strong appetite, foundational gaps remain</a:t>
            </a:r>
            <a:endParaRPr lang="en-US" sz="1100" dirty="0"/>
          </a:p>
        </p:txBody>
      </p:sp>
      <p:sp>
        <p:nvSpPr>
          <p:cNvPr id="18" name="Shape 16"/>
          <p:cNvSpPr/>
          <p:nvPr/>
        </p:nvSpPr>
        <p:spPr>
          <a:xfrm>
            <a:off x="6537960" y="4946904"/>
            <a:ext cx="5166360" cy="1051560"/>
          </a:xfrm>
          <a:prstGeom prst="rect">
            <a:avLst/>
          </a:prstGeom>
          <a:solidFill>
            <a:srgbClr val="FFFFFF"/>
          </a:solidFill>
          <a:ln w="6350">
            <a:solidFill>
              <a:srgbClr val="E5E7EB"/>
            </a:solidFill>
            <a:prstDash val="solid"/>
          </a:ln>
        </p:spPr>
      </p:sp>
      <p:sp>
        <p:nvSpPr>
          <p:cNvPr id="19" name="Text 17"/>
          <p:cNvSpPr/>
          <p:nvPr/>
        </p:nvSpPr>
        <p:spPr>
          <a:xfrm>
            <a:off x="6812280" y="5038344"/>
            <a:ext cx="2194560" cy="548640"/>
          </a:xfrm>
          <a:prstGeom prst="rect">
            <a:avLst/>
          </a:prstGeom>
          <a:noFill/>
          <a:ln/>
        </p:spPr>
        <p:txBody>
          <a:bodyPr wrap="square" rtlCol="0" anchor="ctr"/>
          <a:lstStyle/>
          <a:p>
            <a:pPr indent="0" marL="0">
              <a:buNone/>
            </a:pPr>
            <a:r>
              <a:rPr lang="en-US" sz="2800" dirty="0">
                <a:solidFill>
                  <a:srgbClr val="0F1B2D"/>
                </a:solidFill>
                <a:latin typeface="Georgia" pitchFamily="34" charset="0"/>
                <a:ea typeface="Georgia" pitchFamily="34" charset="-122"/>
                <a:cs typeface="Georgia" pitchFamily="34" charset="-120"/>
              </a:rPr>
              <a:t>0-6 months</a:t>
            </a:r>
            <a:endParaRPr lang="en-US" sz="2800" dirty="0"/>
          </a:p>
        </p:txBody>
      </p:sp>
      <p:sp>
        <p:nvSpPr>
          <p:cNvPr id="20" name="Text 18"/>
          <p:cNvSpPr/>
          <p:nvPr/>
        </p:nvSpPr>
        <p:spPr>
          <a:xfrm>
            <a:off x="9098280" y="5084064"/>
            <a:ext cx="2331720" cy="22860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HIGHEST-URGENCY THREAT WINDOW</a:t>
            </a:r>
            <a:endParaRPr lang="en-US" sz="900" dirty="0"/>
          </a:p>
        </p:txBody>
      </p:sp>
      <p:sp>
        <p:nvSpPr>
          <p:cNvPr id="21" name="Text 19"/>
          <p:cNvSpPr/>
          <p:nvPr/>
        </p:nvSpPr>
        <p:spPr>
          <a:xfrm>
            <a:off x="9098280" y="5312664"/>
            <a:ext cx="2331720" cy="6400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AI-native firms undercutting pricing by 40-60%</a:t>
            </a:r>
            <a:endParaRPr lang="en-US" sz="1100" dirty="0"/>
          </a:p>
        </p:txBody>
      </p:sp>
      <p:sp>
        <p:nvSpPr>
          <p:cNvPr id="22" name="Text 20"/>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3" name="Text 21"/>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SITUATION</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Significant external pressure, foundational internal gaps</a:t>
            </a:r>
            <a:endParaRPr lang="en-US" sz="3200" dirty="0"/>
          </a:p>
        </p:txBody>
      </p:sp>
      <p:sp>
        <p:nvSpPr>
          <p:cNvPr id="4" name="Text 2"/>
          <p:cNvSpPr/>
          <p:nvPr/>
        </p:nvSpPr>
        <p:spPr>
          <a:xfrm>
            <a:off x="457200" y="1828800"/>
            <a:ext cx="4572000" cy="22860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WHAT THE SCORE MEANS</a:t>
            </a:r>
            <a:endParaRPr lang="en-US" sz="900" dirty="0"/>
          </a:p>
        </p:txBody>
      </p:sp>
      <p:sp>
        <p:nvSpPr>
          <p:cNvPr id="5" name="Text 3"/>
          <p:cNvSpPr/>
          <p:nvPr/>
        </p:nvSpPr>
        <p:spPr>
          <a:xfrm>
            <a:off x="457200" y="2103120"/>
            <a:ext cx="4572000" cy="27432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AI DISRUPTION SCORE</a:t>
            </a:r>
            <a:endParaRPr lang="en-US" sz="1100" dirty="0"/>
          </a:p>
        </p:txBody>
      </p:sp>
      <p:sp>
        <p:nvSpPr>
          <p:cNvPr id="6" name="Text 4"/>
          <p:cNvSpPr/>
          <p:nvPr/>
        </p:nvSpPr>
        <p:spPr>
          <a:xfrm>
            <a:off x="457200" y="2423160"/>
            <a:ext cx="2286000" cy="1280160"/>
          </a:xfrm>
          <a:prstGeom prst="rect">
            <a:avLst/>
          </a:prstGeom>
          <a:noFill/>
          <a:ln/>
        </p:spPr>
        <p:txBody>
          <a:bodyPr wrap="square" rtlCol="0" anchor="t"/>
          <a:lstStyle/>
          <a:p>
            <a:pPr indent="0" marL="0">
              <a:buNone/>
            </a:pPr>
            <a:r>
              <a:rPr lang="en-US" sz="9600" dirty="0">
                <a:solidFill>
                  <a:srgbClr val="0F1B2D"/>
                </a:solidFill>
                <a:latin typeface="Georgia" pitchFamily="34" charset="0"/>
                <a:ea typeface="Georgia" pitchFamily="34" charset="-122"/>
                <a:cs typeface="Georgia" pitchFamily="34" charset="-120"/>
              </a:rPr>
              <a:t>75</a:t>
            </a:r>
            <a:endParaRPr lang="en-US" sz="9600" dirty="0"/>
          </a:p>
        </p:txBody>
      </p:sp>
      <p:sp>
        <p:nvSpPr>
          <p:cNvPr id="7" name="Text 5"/>
          <p:cNvSpPr/>
          <p:nvPr/>
        </p:nvSpPr>
        <p:spPr>
          <a:xfrm>
            <a:off x="2194560" y="3154680"/>
            <a:ext cx="1188720" cy="457200"/>
          </a:xfrm>
          <a:prstGeom prst="rect">
            <a:avLst/>
          </a:prstGeom>
          <a:noFill/>
          <a:ln/>
        </p:spPr>
        <p:txBody>
          <a:bodyPr wrap="square" rtlCol="0" anchor="ctr"/>
          <a:lstStyle/>
          <a:p>
            <a:pPr indent="0" marL="0">
              <a:buNone/>
            </a:pPr>
            <a:r>
              <a:rPr lang="en-US" sz="2800" dirty="0">
                <a:solidFill>
                  <a:srgbClr val="6B7280"/>
                </a:solidFill>
                <a:latin typeface="Georgia" pitchFamily="34" charset="0"/>
                <a:ea typeface="Georgia" pitchFamily="34" charset="-122"/>
                <a:cs typeface="Georgia" pitchFamily="34" charset="-120"/>
              </a:rPr>
              <a:t>/100</a:t>
            </a:r>
            <a:endParaRPr lang="en-US" sz="2800" dirty="0"/>
          </a:p>
        </p:txBody>
      </p:sp>
      <p:sp>
        <p:nvSpPr>
          <p:cNvPr id="8" name="Text 6"/>
          <p:cNvSpPr/>
          <p:nvPr/>
        </p:nvSpPr>
        <p:spPr>
          <a:xfrm>
            <a:off x="457200" y="3749040"/>
            <a:ext cx="4572000" cy="365760"/>
          </a:xfrm>
          <a:prstGeom prst="rect">
            <a:avLst/>
          </a:prstGeom>
          <a:noFill/>
          <a:ln/>
        </p:spPr>
        <p:txBody>
          <a:bodyPr wrap="square" rtlCol="0" anchor="ctr"/>
          <a:lstStyle/>
          <a:p>
            <a:pPr indent="0" marL="0">
              <a:buNone/>
            </a:pPr>
            <a:r>
              <a:rPr lang="en-US" sz="1800" b="1" spc="200" kern="0" dirty="0">
                <a:solidFill>
                  <a:srgbClr val="1792D5"/>
                </a:solidFill>
                <a:latin typeface="Calibri" pitchFamily="34" charset="0"/>
                <a:ea typeface="Calibri" pitchFamily="34" charset="-122"/>
                <a:cs typeface="Calibri" pitchFamily="34" charset="-120"/>
              </a:rPr>
              <a:t>HIGH ALERT</a:t>
            </a:r>
            <a:endParaRPr lang="en-US" sz="1800" dirty="0"/>
          </a:p>
        </p:txBody>
      </p:sp>
      <p:sp>
        <p:nvSpPr>
          <p:cNvPr id="9" name="Text 7"/>
          <p:cNvSpPr/>
          <p:nvPr/>
        </p:nvSpPr>
        <p:spPr>
          <a:xfrm>
            <a:off x="457200" y="4343400"/>
            <a:ext cx="1828800" cy="274320"/>
          </a:xfrm>
          <a:prstGeom prst="rect">
            <a:avLst/>
          </a:prstGeom>
          <a:noFill/>
          <a:ln/>
        </p:spPr>
        <p:txBody>
          <a:bodyPr wrap="square" rtlCol="0" anchor="ctr"/>
          <a:lstStyle/>
          <a:p>
            <a:pPr indent="0" marL="0">
              <a:buNone/>
            </a:pPr>
            <a:r>
              <a:rPr lang="en-US" sz="1100" dirty="0">
                <a:solidFill>
                  <a:srgbClr val="6B7280"/>
                </a:solidFill>
                <a:latin typeface="Calibri" pitchFamily="34" charset="0"/>
                <a:ea typeface="Calibri" pitchFamily="34" charset="-122"/>
                <a:cs typeface="Calibri" pitchFamily="34" charset="-120"/>
              </a:rPr>
              <a:t>AI Maturity</a:t>
            </a:r>
            <a:endParaRPr lang="en-US" sz="1100" dirty="0"/>
          </a:p>
        </p:txBody>
      </p:sp>
      <p:sp>
        <p:nvSpPr>
          <p:cNvPr id="10" name="Text 8"/>
          <p:cNvSpPr/>
          <p:nvPr/>
        </p:nvSpPr>
        <p:spPr>
          <a:xfrm>
            <a:off x="2194560" y="4343400"/>
            <a:ext cx="2834640" cy="274320"/>
          </a:xfrm>
          <a:prstGeom prst="rect">
            <a:avLst/>
          </a:prstGeom>
          <a:noFill/>
          <a:ln/>
        </p:spPr>
        <p:txBody>
          <a:bodyPr wrap="square" rtlCol="0" anchor="ctr"/>
          <a:lstStyle/>
          <a:p>
            <a:pPr indent="0" marL="0">
              <a:buNone/>
            </a:pPr>
            <a:r>
              <a:rPr lang="en-US" sz="1100" b="1" dirty="0">
                <a:solidFill>
                  <a:srgbClr val="1A1F2E"/>
                </a:solidFill>
                <a:latin typeface="Calibri" pitchFamily="34" charset="0"/>
                <a:ea typeface="Calibri" pitchFamily="34" charset="-122"/>
                <a:cs typeface="Calibri" pitchFamily="34" charset="-120"/>
              </a:rPr>
              <a:t>Implementing</a:t>
            </a:r>
            <a:endParaRPr lang="en-US" sz="1100" dirty="0"/>
          </a:p>
        </p:txBody>
      </p:sp>
      <p:sp>
        <p:nvSpPr>
          <p:cNvPr id="11" name="Text 9"/>
          <p:cNvSpPr/>
          <p:nvPr/>
        </p:nvSpPr>
        <p:spPr>
          <a:xfrm>
            <a:off x="457200" y="4663440"/>
            <a:ext cx="1828800" cy="274320"/>
          </a:xfrm>
          <a:prstGeom prst="rect">
            <a:avLst/>
          </a:prstGeom>
          <a:noFill/>
          <a:ln/>
        </p:spPr>
        <p:txBody>
          <a:bodyPr wrap="square" rtlCol="0" anchor="ctr"/>
          <a:lstStyle/>
          <a:p>
            <a:pPr indent="0" marL="0">
              <a:buNone/>
            </a:pPr>
            <a:r>
              <a:rPr lang="en-US" sz="1100" dirty="0">
                <a:solidFill>
                  <a:srgbClr val="6B7280"/>
                </a:solidFill>
                <a:latin typeface="Calibri" pitchFamily="34" charset="0"/>
                <a:ea typeface="Calibri" pitchFamily="34" charset="-122"/>
                <a:cs typeface="Calibri" pitchFamily="34" charset="-120"/>
              </a:rPr>
              <a:t>Benchmark set</a:t>
            </a:r>
            <a:endParaRPr lang="en-US" sz="1100" dirty="0"/>
          </a:p>
        </p:txBody>
      </p:sp>
      <p:sp>
        <p:nvSpPr>
          <p:cNvPr id="12" name="Text 10"/>
          <p:cNvSpPr/>
          <p:nvPr/>
        </p:nvSpPr>
        <p:spPr>
          <a:xfrm>
            <a:off x="2194560" y="4663440"/>
            <a:ext cx="2834640" cy="274320"/>
          </a:xfrm>
          <a:prstGeom prst="rect">
            <a:avLst/>
          </a:prstGeom>
          <a:noFill/>
          <a:ln/>
        </p:spPr>
        <p:txBody>
          <a:bodyPr wrap="square" rtlCol="0" anchor="ctr"/>
          <a:lstStyle/>
          <a:p>
            <a:pPr indent="0" marL="0">
              <a:buNone/>
            </a:pPr>
            <a:r>
              <a:rPr lang="en-US" sz="1100" b="1" dirty="0">
                <a:solidFill>
                  <a:srgbClr val="1A1F2E"/>
                </a:solidFill>
                <a:latin typeface="Calibri" pitchFamily="34" charset="0"/>
                <a:ea typeface="Calibri" pitchFamily="34" charset="-122"/>
                <a:cs typeface="Calibri" pitchFamily="34" charset="-120"/>
              </a:rPr>
              <a:t>19 AU organisations</a:t>
            </a:r>
            <a:endParaRPr lang="en-US" sz="1100" dirty="0"/>
          </a:p>
        </p:txBody>
      </p:sp>
      <p:sp>
        <p:nvSpPr>
          <p:cNvPr id="13" name="Text 11"/>
          <p:cNvSpPr/>
          <p:nvPr/>
        </p:nvSpPr>
        <p:spPr>
          <a:xfrm>
            <a:off x="457200" y="4983480"/>
            <a:ext cx="1828800" cy="274320"/>
          </a:xfrm>
          <a:prstGeom prst="rect">
            <a:avLst/>
          </a:prstGeom>
          <a:noFill/>
          <a:ln/>
        </p:spPr>
        <p:txBody>
          <a:bodyPr wrap="square" rtlCol="0" anchor="ctr"/>
          <a:lstStyle/>
          <a:p>
            <a:pPr indent="0" marL="0">
              <a:buNone/>
            </a:pPr>
            <a:r>
              <a:rPr lang="en-US" sz="1100" dirty="0">
                <a:solidFill>
                  <a:srgbClr val="6B7280"/>
                </a:solidFill>
                <a:latin typeface="Calibri" pitchFamily="34" charset="0"/>
                <a:ea typeface="Calibri" pitchFamily="34" charset="-122"/>
                <a:cs typeface="Calibri" pitchFamily="34" charset="-120"/>
              </a:rPr>
              <a:t>Review cadence</a:t>
            </a:r>
            <a:endParaRPr lang="en-US" sz="1100" dirty="0"/>
          </a:p>
        </p:txBody>
      </p:sp>
      <p:sp>
        <p:nvSpPr>
          <p:cNvPr id="14" name="Text 12"/>
          <p:cNvSpPr/>
          <p:nvPr/>
        </p:nvSpPr>
        <p:spPr>
          <a:xfrm>
            <a:off x="2194560" y="4983480"/>
            <a:ext cx="2834640" cy="274320"/>
          </a:xfrm>
          <a:prstGeom prst="rect">
            <a:avLst/>
          </a:prstGeom>
          <a:noFill/>
          <a:ln/>
        </p:spPr>
        <p:txBody>
          <a:bodyPr wrap="square" rtlCol="0" anchor="ctr"/>
          <a:lstStyle/>
          <a:p>
            <a:pPr indent="0" marL="0">
              <a:buNone/>
            </a:pPr>
            <a:r>
              <a:rPr lang="en-US" sz="1100" b="1" dirty="0">
                <a:solidFill>
                  <a:srgbClr val="1A1F2E"/>
                </a:solidFill>
                <a:latin typeface="Calibri" pitchFamily="34" charset="0"/>
                <a:ea typeface="Calibri" pitchFamily="34" charset="-122"/>
                <a:cs typeface="Calibri" pitchFamily="34" charset="-120"/>
              </a:rPr>
              <a:t>Quarterly</a:t>
            </a:r>
            <a:endParaRPr lang="en-US" sz="1100" dirty="0"/>
          </a:p>
        </p:txBody>
      </p:sp>
      <p:sp>
        <p:nvSpPr>
          <p:cNvPr id="15" name="Text 13"/>
          <p:cNvSpPr/>
          <p:nvPr/>
        </p:nvSpPr>
        <p:spPr>
          <a:xfrm>
            <a:off x="5486400" y="1828800"/>
            <a:ext cx="6245352" cy="228600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Northwind Advisory's AI disruption exposure is best understood not as a capability gap but as a productisation and governance gap opening against AI-augmented incumbents (Cresta Consulting, Hartwell Partners, Beacon Group) and AI-native entrants (Velocity Consulting class). Northwind has substantial advisory differentiation already established — Customer Experience score 88/100, Competitive Positioning 88/100, established senior judgement and trust, and an Operations baseline that means agent augmentation compounds rather than papers over chaos — yet the absence of a productised methodology an</a:t>
            </a:r>
            <a:endParaRPr lang="en-US" sz="1150" dirty="0"/>
          </a:p>
        </p:txBody>
      </p:sp>
      <p:sp>
        <p:nvSpPr>
          <p:cNvPr id="16" name="Shape 14"/>
          <p:cNvSpPr/>
          <p:nvPr/>
        </p:nvSpPr>
        <p:spPr>
          <a:xfrm>
            <a:off x="5486400" y="4297680"/>
            <a:ext cx="6245352" cy="1554480"/>
          </a:xfrm>
          <a:prstGeom prst="rect">
            <a:avLst/>
          </a:prstGeom>
          <a:solidFill>
            <a:srgbClr val="F5FAFD"/>
          </a:solidFill>
          <a:ln w="6350">
            <a:solidFill>
              <a:srgbClr val="1792D5"/>
            </a:solidFill>
            <a:prstDash val="solid"/>
          </a:ln>
        </p:spPr>
      </p:sp>
      <p:sp>
        <p:nvSpPr>
          <p:cNvPr id="17" name="Text 15"/>
          <p:cNvSpPr/>
          <p:nvPr/>
        </p:nvSpPr>
        <p:spPr>
          <a:xfrm>
            <a:off x="5715000" y="4434840"/>
            <a:ext cx="5788152" cy="274320"/>
          </a:xfrm>
          <a:prstGeom prst="rect">
            <a:avLst/>
          </a:prstGeom>
          <a:noFill/>
          <a:ln/>
        </p:spPr>
        <p:txBody>
          <a:bodyPr wrap="square" rtlCol="0" anchor="ctr"/>
          <a:lstStyle/>
          <a:p>
            <a:pPr indent="0" marL="0">
              <a:buNone/>
            </a:pPr>
            <a:r>
              <a:rPr lang="en-US" sz="1000" b="1" spc="200" kern="0" dirty="0">
                <a:solidFill>
                  <a:srgbClr val="1792D5"/>
                </a:solidFill>
                <a:latin typeface="Calibri" pitchFamily="34" charset="0"/>
                <a:ea typeface="Calibri" pitchFamily="34" charset="-122"/>
                <a:cs typeface="Calibri" pitchFamily="34" charset="-120"/>
              </a:rPr>
              <a:t>The defining gap</a:t>
            </a:r>
            <a:endParaRPr lang="en-US" sz="1000" dirty="0"/>
          </a:p>
        </p:txBody>
      </p:sp>
      <p:sp>
        <p:nvSpPr>
          <p:cNvPr id="18" name="Text 16"/>
          <p:cNvSpPr/>
          <p:nvPr/>
        </p:nvSpPr>
        <p:spPr>
          <a:xfrm>
            <a:off x="5715000" y="4709160"/>
            <a:ext cx="5788152" cy="10972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Commoditisation hitting the cost line now; the methodology moat hasn't been built yet.</a:t>
            </a:r>
            <a:endParaRPr lang="en-US" sz="1100" dirty="0"/>
          </a:p>
        </p:txBody>
      </p:sp>
      <p:sp>
        <p:nvSpPr>
          <p:cNvPr id="19" name="Text 17"/>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20" name="Text 18"/>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SITUATION</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Eight weighted dimensions behind the 75</a:t>
            </a:r>
            <a:endParaRPr lang="en-US" sz="3200" dirty="0"/>
          </a:p>
        </p:txBody>
      </p:sp>
      <p:sp>
        <p:nvSpPr>
          <p:cNvPr id="4" name="Text 2"/>
          <p:cNvSpPr/>
          <p:nvPr/>
        </p:nvSpPr>
        <p:spPr>
          <a:xfrm>
            <a:off x="457200" y="1600200"/>
            <a:ext cx="11247120" cy="54864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Each dimension is scored 1–10 against calibrated rubrics. Exposure measures pressure, Opportunity measures upside, Defensibility measures protection. A high defensibility score means less protection.</a:t>
            </a:r>
            <a:endParaRPr lang="en-US" sz="1150" dirty="0"/>
          </a:p>
        </p:txBody>
      </p:sp>
      <p:sp>
        <p:nvSpPr>
          <p:cNvPr id="5" name="Shape 3"/>
          <p:cNvSpPr/>
          <p:nvPr/>
        </p:nvSpPr>
        <p:spPr>
          <a:xfrm>
            <a:off x="454000" y="2331720"/>
            <a:ext cx="2697480" cy="1554480"/>
          </a:xfrm>
          <a:prstGeom prst="rect">
            <a:avLst/>
          </a:prstGeom>
          <a:solidFill>
            <a:srgbClr val="FFFFFF"/>
          </a:solidFill>
          <a:ln w="6350">
            <a:solidFill>
              <a:srgbClr val="E5E7EB"/>
            </a:solidFill>
            <a:prstDash val="solid"/>
          </a:ln>
        </p:spPr>
      </p:sp>
      <p:sp>
        <p:nvSpPr>
          <p:cNvPr id="6" name="Shape 4"/>
          <p:cNvSpPr/>
          <p:nvPr/>
        </p:nvSpPr>
        <p:spPr>
          <a:xfrm>
            <a:off x="454000" y="2331720"/>
            <a:ext cx="2697480" cy="73152"/>
          </a:xfrm>
          <a:prstGeom prst="rect">
            <a:avLst/>
          </a:prstGeom>
          <a:solidFill>
            <a:srgbClr val="C0392B"/>
          </a:solidFill>
          <a:ln/>
        </p:spPr>
      </p:sp>
      <p:sp>
        <p:nvSpPr>
          <p:cNvPr id="7" name="Text 5"/>
          <p:cNvSpPr/>
          <p:nvPr/>
        </p:nvSpPr>
        <p:spPr>
          <a:xfrm>
            <a:off x="636880" y="2514600"/>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Workforce Replaceability</a:t>
            </a:r>
            <a:endParaRPr lang="en-US" sz="1150" dirty="0"/>
          </a:p>
        </p:txBody>
      </p:sp>
      <p:sp>
        <p:nvSpPr>
          <p:cNvPr id="8" name="Text 6"/>
          <p:cNvSpPr/>
          <p:nvPr/>
        </p:nvSpPr>
        <p:spPr>
          <a:xfrm>
            <a:off x="636880" y="3063240"/>
            <a:ext cx="2331720" cy="502920"/>
          </a:xfrm>
          <a:prstGeom prst="rect">
            <a:avLst/>
          </a:prstGeom>
          <a:noFill/>
          <a:ln/>
        </p:spPr>
        <p:txBody>
          <a:bodyPr wrap="square" rtlCol="0" anchor="ctr"/>
          <a:lstStyle/>
          <a:p>
            <a:pPr indent="0" marL="0">
              <a:buNone/>
            </a:pPr>
            <a:r>
              <a:rPr lang="en-US" sz="2800" dirty="0">
                <a:solidFill>
                  <a:srgbClr val="C0392B"/>
                </a:solidFill>
                <a:latin typeface="Georgia" pitchFamily="34" charset="0"/>
                <a:ea typeface="Georgia" pitchFamily="34" charset="-122"/>
                <a:cs typeface="Georgia" pitchFamily="34" charset="-120"/>
              </a:rPr>
              <a:t>8/10</a:t>
            </a:r>
            <a:endParaRPr lang="en-US" sz="2800" dirty="0"/>
          </a:p>
        </p:txBody>
      </p:sp>
      <p:sp>
        <p:nvSpPr>
          <p:cNvPr id="9" name="Text 7"/>
          <p:cNvSpPr/>
          <p:nvPr/>
        </p:nvSpPr>
        <p:spPr>
          <a:xfrm>
            <a:off x="636880" y="3538728"/>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Exposure</a:t>
            </a:r>
            <a:endParaRPr lang="en-US" sz="900" dirty="0"/>
          </a:p>
        </p:txBody>
      </p:sp>
      <p:sp>
        <p:nvSpPr>
          <p:cNvPr id="10" name="Shape 8"/>
          <p:cNvSpPr/>
          <p:nvPr/>
        </p:nvSpPr>
        <p:spPr>
          <a:xfrm>
            <a:off x="3316072" y="2331720"/>
            <a:ext cx="2697480" cy="1554480"/>
          </a:xfrm>
          <a:prstGeom prst="rect">
            <a:avLst/>
          </a:prstGeom>
          <a:solidFill>
            <a:srgbClr val="FFFFFF"/>
          </a:solidFill>
          <a:ln w="6350">
            <a:solidFill>
              <a:srgbClr val="E5E7EB"/>
            </a:solidFill>
            <a:prstDash val="solid"/>
          </a:ln>
        </p:spPr>
      </p:sp>
      <p:sp>
        <p:nvSpPr>
          <p:cNvPr id="11" name="Shape 9"/>
          <p:cNvSpPr/>
          <p:nvPr/>
        </p:nvSpPr>
        <p:spPr>
          <a:xfrm>
            <a:off x="3316072" y="2331720"/>
            <a:ext cx="2697480" cy="73152"/>
          </a:xfrm>
          <a:prstGeom prst="rect">
            <a:avLst/>
          </a:prstGeom>
          <a:solidFill>
            <a:srgbClr val="C0392B"/>
          </a:solidFill>
          <a:ln/>
        </p:spPr>
      </p:sp>
      <p:sp>
        <p:nvSpPr>
          <p:cNvPr id="12" name="Text 10"/>
          <p:cNvSpPr/>
          <p:nvPr/>
        </p:nvSpPr>
        <p:spPr>
          <a:xfrm>
            <a:off x="3498952" y="2514600"/>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AI-Native Displacement Risk</a:t>
            </a:r>
            <a:endParaRPr lang="en-US" sz="1150" dirty="0"/>
          </a:p>
        </p:txBody>
      </p:sp>
      <p:sp>
        <p:nvSpPr>
          <p:cNvPr id="13" name="Text 11"/>
          <p:cNvSpPr/>
          <p:nvPr/>
        </p:nvSpPr>
        <p:spPr>
          <a:xfrm>
            <a:off x="3498952" y="3063240"/>
            <a:ext cx="2331720" cy="502920"/>
          </a:xfrm>
          <a:prstGeom prst="rect">
            <a:avLst/>
          </a:prstGeom>
          <a:noFill/>
          <a:ln/>
        </p:spPr>
        <p:txBody>
          <a:bodyPr wrap="square" rtlCol="0" anchor="ctr"/>
          <a:lstStyle/>
          <a:p>
            <a:pPr indent="0" marL="0">
              <a:buNone/>
            </a:pPr>
            <a:r>
              <a:rPr lang="en-US" sz="2800" dirty="0">
                <a:solidFill>
                  <a:srgbClr val="C0392B"/>
                </a:solidFill>
                <a:latin typeface="Georgia" pitchFamily="34" charset="0"/>
                <a:ea typeface="Georgia" pitchFamily="34" charset="-122"/>
                <a:cs typeface="Georgia" pitchFamily="34" charset="-120"/>
              </a:rPr>
              <a:t>8/10</a:t>
            </a:r>
            <a:endParaRPr lang="en-US" sz="2800" dirty="0"/>
          </a:p>
        </p:txBody>
      </p:sp>
      <p:sp>
        <p:nvSpPr>
          <p:cNvPr id="14" name="Text 12"/>
          <p:cNvSpPr/>
          <p:nvPr/>
        </p:nvSpPr>
        <p:spPr>
          <a:xfrm>
            <a:off x="3498952" y="3538728"/>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Exposure</a:t>
            </a:r>
            <a:endParaRPr lang="en-US" sz="900" dirty="0"/>
          </a:p>
        </p:txBody>
      </p:sp>
      <p:sp>
        <p:nvSpPr>
          <p:cNvPr id="15" name="Shape 13"/>
          <p:cNvSpPr/>
          <p:nvPr/>
        </p:nvSpPr>
        <p:spPr>
          <a:xfrm>
            <a:off x="6178144" y="2331720"/>
            <a:ext cx="2697480" cy="1554480"/>
          </a:xfrm>
          <a:prstGeom prst="rect">
            <a:avLst/>
          </a:prstGeom>
          <a:solidFill>
            <a:srgbClr val="FFFFFF"/>
          </a:solidFill>
          <a:ln w="6350">
            <a:solidFill>
              <a:srgbClr val="E5E7EB"/>
            </a:solidFill>
            <a:prstDash val="solid"/>
          </a:ln>
        </p:spPr>
      </p:sp>
      <p:sp>
        <p:nvSpPr>
          <p:cNvPr id="16" name="Shape 14"/>
          <p:cNvSpPr/>
          <p:nvPr/>
        </p:nvSpPr>
        <p:spPr>
          <a:xfrm>
            <a:off x="6178144" y="2331720"/>
            <a:ext cx="2697480" cy="73152"/>
          </a:xfrm>
          <a:prstGeom prst="rect">
            <a:avLst/>
          </a:prstGeom>
          <a:solidFill>
            <a:srgbClr val="C0392B"/>
          </a:solidFill>
          <a:ln/>
        </p:spPr>
      </p:sp>
      <p:sp>
        <p:nvSpPr>
          <p:cNvPr id="17" name="Text 15"/>
          <p:cNvSpPr/>
          <p:nvPr/>
        </p:nvSpPr>
        <p:spPr>
          <a:xfrm>
            <a:off x="6361024" y="2514600"/>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Market Velocity</a:t>
            </a:r>
            <a:endParaRPr lang="en-US" sz="1150" dirty="0"/>
          </a:p>
        </p:txBody>
      </p:sp>
      <p:sp>
        <p:nvSpPr>
          <p:cNvPr id="18" name="Text 16"/>
          <p:cNvSpPr/>
          <p:nvPr/>
        </p:nvSpPr>
        <p:spPr>
          <a:xfrm>
            <a:off x="6361024" y="3063240"/>
            <a:ext cx="2331720" cy="502920"/>
          </a:xfrm>
          <a:prstGeom prst="rect">
            <a:avLst/>
          </a:prstGeom>
          <a:noFill/>
          <a:ln/>
        </p:spPr>
        <p:txBody>
          <a:bodyPr wrap="square" rtlCol="0" anchor="ctr"/>
          <a:lstStyle/>
          <a:p>
            <a:pPr indent="0" marL="0">
              <a:buNone/>
            </a:pPr>
            <a:r>
              <a:rPr lang="en-US" sz="2800" dirty="0">
                <a:solidFill>
                  <a:srgbClr val="C0392B"/>
                </a:solidFill>
                <a:latin typeface="Georgia" pitchFamily="34" charset="0"/>
                <a:ea typeface="Georgia" pitchFamily="34" charset="-122"/>
                <a:cs typeface="Georgia" pitchFamily="34" charset="-120"/>
              </a:rPr>
              <a:t>8/10</a:t>
            </a:r>
            <a:endParaRPr lang="en-US" sz="2800" dirty="0"/>
          </a:p>
        </p:txBody>
      </p:sp>
      <p:sp>
        <p:nvSpPr>
          <p:cNvPr id="19" name="Text 17"/>
          <p:cNvSpPr/>
          <p:nvPr/>
        </p:nvSpPr>
        <p:spPr>
          <a:xfrm>
            <a:off x="6361024" y="3538728"/>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Exposure</a:t>
            </a:r>
            <a:endParaRPr lang="en-US" sz="900" dirty="0"/>
          </a:p>
        </p:txBody>
      </p:sp>
      <p:sp>
        <p:nvSpPr>
          <p:cNvPr id="20" name="Shape 18"/>
          <p:cNvSpPr/>
          <p:nvPr/>
        </p:nvSpPr>
        <p:spPr>
          <a:xfrm>
            <a:off x="9040216" y="2331720"/>
            <a:ext cx="2697480" cy="1554480"/>
          </a:xfrm>
          <a:prstGeom prst="rect">
            <a:avLst/>
          </a:prstGeom>
          <a:solidFill>
            <a:srgbClr val="FFFFFF"/>
          </a:solidFill>
          <a:ln w="6350">
            <a:solidFill>
              <a:srgbClr val="E5E7EB"/>
            </a:solidFill>
            <a:prstDash val="solid"/>
          </a:ln>
        </p:spPr>
      </p:sp>
      <p:sp>
        <p:nvSpPr>
          <p:cNvPr id="21" name="Shape 19"/>
          <p:cNvSpPr/>
          <p:nvPr/>
        </p:nvSpPr>
        <p:spPr>
          <a:xfrm>
            <a:off x="9040216" y="2331720"/>
            <a:ext cx="2697480" cy="73152"/>
          </a:xfrm>
          <a:prstGeom prst="rect">
            <a:avLst/>
          </a:prstGeom>
          <a:solidFill>
            <a:srgbClr val="C0392B"/>
          </a:solidFill>
          <a:ln/>
        </p:spPr>
      </p:sp>
      <p:sp>
        <p:nvSpPr>
          <p:cNvPr id="22" name="Text 20"/>
          <p:cNvSpPr/>
          <p:nvPr/>
        </p:nvSpPr>
        <p:spPr>
          <a:xfrm>
            <a:off x="9223096" y="2514600"/>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Digital vs Physical Mix</a:t>
            </a:r>
            <a:endParaRPr lang="en-US" sz="1150" dirty="0"/>
          </a:p>
        </p:txBody>
      </p:sp>
      <p:sp>
        <p:nvSpPr>
          <p:cNvPr id="23" name="Text 21"/>
          <p:cNvSpPr/>
          <p:nvPr/>
        </p:nvSpPr>
        <p:spPr>
          <a:xfrm>
            <a:off x="9223096" y="3063240"/>
            <a:ext cx="2331720" cy="502920"/>
          </a:xfrm>
          <a:prstGeom prst="rect">
            <a:avLst/>
          </a:prstGeom>
          <a:noFill/>
          <a:ln/>
        </p:spPr>
        <p:txBody>
          <a:bodyPr wrap="square" rtlCol="0" anchor="ctr"/>
          <a:lstStyle/>
          <a:p>
            <a:pPr indent="0" marL="0">
              <a:buNone/>
            </a:pPr>
            <a:r>
              <a:rPr lang="en-US" sz="2800" dirty="0">
                <a:solidFill>
                  <a:srgbClr val="C0392B"/>
                </a:solidFill>
                <a:latin typeface="Georgia" pitchFamily="34" charset="0"/>
                <a:ea typeface="Georgia" pitchFamily="34" charset="-122"/>
                <a:cs typeface="Georgia" pitchFamily="34" charset="-120"/>
              </a:rPr>
              <a:t>8/10</a:t>
            </a:r>
            <a:endParaRPr lang="en-US" sz="2800" dirty="0"/>
          </a:p>
        </p:txBody>
      </p:sp>
      <p:sp>
        <p:nvSpPr>
          <p:cNvPr id="24" name="Text 22"/>
          <p:cNvSpPr/>
          <p:nvPr/>
        </p:nvSpPr>
        <p:spPr>
          <a:xfrm>
            <a:off x="9223096" y="3538728"/>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Exposure</a:t>
            </a:r>
            <a:endParaRPr lang="en-US" sz="900" dirty="0"/>
          </a:p>
        </p:txBody>
      </p:sp>
      <p:sp>
        <p:nvSpPr>
          <p:cNvPr id="25" name="Shape 23"/>
          <p:cNvSpPr/>
          <p:nvPr/>
        </p:nvSpPr>
        <p:spPr>
          <a:xfrm>
            <a:off x="454000" y="4050792"/>
            <a:ext cx="2697480" cy="1554480"/>
          </a:xfrm>
          <a:prstGeom prst="rect">
            <a:avLst/>
          </a:prstGeom>
          <a:solidFill>
            <a:srgbClr val="FFFFFF"/>
          </a:solidFill>
          <a:ln w="6350">
            <a:solidFill>
              <a:srgbClr val="E5E7EB"/>
            </a:solidFill>
            <a:prstDash val="solid"/>
          </a:ln>
        </p:spPr>
      </p:sp>
      <p:sp>
        <p:nvSpPr>
          <p:cNvPr id="26" name="Shape 24"/>
          <p:cNvSpPr/>
          <p:nvPr/>
        </p:nvSpPr>
        <p:spPr>
          <a:xfrm>
            <a:off x="454000" y="4050792"/>
            <a:ext cx="2697480" cy="73152"/>
          </a:xfrm>
          <a:prstGeom prst="rect">
            <a:avLst/>
          </a:prstGeom>
          <a:solidFill>
            <a:srgbClr val="D4870E"/>
          </a:solidFill>
          <a:ln/>
        </p:spPr>
      </p:sp>
      <p:sp>
        <p:nvSpPr>
          <p:cNvPr id="27" name="Text 25"/>
          <p:cNvSpPr/>
          <p:nvPr/>
        </p:nvSpPr>
        <p:spPr>
          <a:xfrm>
            <a:off x="636880" y="4233672"/>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Regulatory Moat</a:t>
            </a:r>
            <a:endParaRPr lang="en-US" sz="1150" dirty="0"/>
          </a:p>
        </p:txBody>
      </p:sp>
      <p:sp>
        <p:nvSpPr>
          <p:cNvPr id="28" name="Text 26"/>
          <p:cNvSpPr/>
          <p:nvPr/>
        </p:nvSpPr>
        <p:spPr>
          <a:xfrm>
            <a:off x="636880" y="4782312"/>
            <a:ext cx="2331720" cy="502920"/>
          </a:xfrm>
          <a:prstGeom prst="rect">
            <a:avLst/>
          </a:prstGeom>
          <a:noFill/>
          <a:ln/>
        </p:spPr>
        <p:txBody>
          <a:bodyPr wrap="square" rtlCol="0" anchor="ctr"/>
          <a:lstStyle/>
          <a:p>
            <a:pPr indent="0" marL="0">
              <a:buNone/>
            </a:pPr>
            <a:r>
              <a:rPr lang="en-US" sz="2800" dirty="0">
                <a:solidFill>
                  <a:srgbClr val="D4870E"/>
                </a:solidFill>
                <a:latin typeface="Georgia" pitchFamily="34" charset="0"/>
                <a:ea typeface="Georgia" pitchFamily="34" charset="-122"/>
                <a:cs typeface="Georgia" pitchFamily="34" charset="-120"/>
              </a:rPr>
              <a:t>9/10</a:t>
            </a:r>
            <a:endParaRPr lang="en-US" sz="2800" dirty="0"/>
          </a:p>
        </p:txBody>
      </p:sp>
      <p:sp>
        <p:nvSpPr>
          <p:cNvPr id="29" name="Text 27"/>
          <p:cNvSpPr/>
          <p:nvPr/>
        </p:nvSpPr>
        <p:spPr>
          <a:xfrm>
            <a:off x="636880" y="5257800"/>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Defensibility</a:t>
            </a:r>
            <a:endParaRPr lang="en-US" sz="900" dirty="0"/>
          </a:p>
        </p:txBody>
      </p:sp>
      <p:sp>
        <p:nvSpPr>
          <p:cNvPr id="30" name="Shape 28"/>
          <p:cNvSpPr/>
          <p:nvPr/>
        </p:nvSpPr>
        <p:spPr>
          <a:xfrm>
            <a:off x="3316072" y="4050792"/>
            <a:ext cx="2697480" cy="1554480"/>
          </a:xfrm>
          <a:prstGeom prst="rect">
            <a:avLst/>
          </a:prstGeom>
          <a:solidFill>
            <a:srgbClr val="FFFFFF"/>
          </a:solidFill>
          <a:ln w="6350">
            <a:solidFill>
              <a:srgbClr val="E5E7EB"/>
            </a:solidFill>
            <a:prstDash val="solid"/>
          </a:ln>
        </p:spPr>
      </p:sp>
      <p:sp>
        <p:nvSpPr>
          <p:cNvPr id="31" name="Shape 29"/>
          <p:cNvSpPr/>
          <p:nvPr/>
        </p:nvSpPr>
        <p:spPr>
          <a:xfrm>
            <a:off x="3316072" y="4050792"/>
            <a:ext cx="2697480" cy="73152"/>
          </a:xfrm>
          <a:prstGeom prst="rect">
            <a:avLst/>
          </a:prstGeom>
          <a:solidFill>
            <a:srgbClr val="D4870E"/>
          </a:solidFill>
          <a:ln/>
        </p:spPr>
      </p:sp>
      <p:sp>
        <p:nvSpPr>
          <p:cNvPr id="32" name="Text 30"/>
          <p:cNvSpPr/>
          <p:nvPr/>
        </p:nvSpPr>
        <p:spPr>
          <a:xfrm>
            <a:off x="3498952" y="4233672"/>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Switching Cost &amp; Lock-in</a:t>
            </a:r>
            <a:endParaRPr lang="en-US" sz="1150" dirty="0"/>
          </a:p>
        </p:txBody>
      </p:sp>
      <p:sp>
        <p:nvSpPr>
          <p:cNvPr id="33" name="Text 31"/>
          <p:cNvSpPr/>
          <p:nvPr/>
        </p:nvSpPr>
        <p:spPr>
          <a:xfrm>
            <a:off x="3498952" y="4782312"/>
            <a:ext cx="2331720" cy="502920"/>
          </a:xfrm>
          <a:prstGeom prst="rect">
            <a:avLst/>
          </a:prstGeom>
          <a:noFill/>
          <a:ln/>
        </p:spPr>
        <p:txBody>
          <a:bodyPr wrap="square" rtlCol="0" anchor="ctr"/>
          <a:lstStyle/>
          <a:p>
            <a:pPr indent="0" marL="0">
              <a:buNone/>
            </a:pPr>
            <a:r>
              <a:rPr lang="en-US" sz="2800" dirty="0">
                <a:solidFill>
                  <a:srgbClr val="D4870E"/>
                </a:solidFill>
                <a:latin typeface="Georgia" pitchFamily="34" charset="0"/>
                <a:ea typeface="Georgia" pitchFamily="34" charset="-122"/>
                <a:cs typeface="Georgia" pitchFamily="34" charset="-120"/>
              </a:rPr>
              <a:t>7/10</a:t>
            </a:r>
            <a:endParaRPr lang="en-US" sz="2800" dirty="0"/>
          </a:p>
        </p:txBody>
      </p:sp>
      <p:sp>
        <p:nvSpPr>
          <p:cNvPr id="34" name="Text 32"/>
          <p:cNvSpPr/>
          <p:nvPr/>
        </p:nvSpPr>
        <p:spPr>
          <a:xfrm>
            <a:off x="3498952" y="5257800"/>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Defensibility</a:t>
            </a:r>
            <a:endParaRPr lang="en-US" sz="900" dirty="0"/>
          </a:p>
        </p:txBody>
      </p:sp>
      <p:sp>
        <p:nvSpPr>
          <p:cNvPr id="35" name="Shape 33"/>
          <p:cNvSpPr/>
          <p:nvPr/>
        </p:nvSpPr>
        <p:spPr>
          <a:xfrm>
            <a:off x="6178144" y="4050792"/>
            <a:ext cx="2697480" cy="1554480"/>
          </a:xfrm>
          <a:prstGeom prst="rect">
            <a:avLst/>
          </a:prstGeom>
          <a:solidFill>
            <a:srgbClr val="FFFFFF"/>
          </a:solidFill>
          <a:ln w="6350">
            <a:solidFill>
              <a:srgbClr val="E5E7EB"/>
            </a:solidFill>
            <a:prstDash val="solid"/>
          </a:ln>
        </p:spPr>
      </p:sp>
      <p:sp>
        <p:nvSpPr>
          <p:cNvPr id="36" name="Shape 34"/>
          <p:cNvSpPr/>
          <p:nvPr/>
        </p:nvSpPr>
        <p:spPr>
          <a:xfrm>
            <a:off x="6178144" y="4050792"/>
            <a:ext cx="2697480" cy="73152"/>
          </a:xfrm>
          <a:prstGeom prst="rect">
            <a:avLst/>
          </a:prstGeom>
          <a:solidFill>
            <a:srgbClr val="D4870E"/>
          </a:solidFill>
          <a:ln/>
        </p:spPr>
      </p:sp>
      <p:sp>
        <p:nvSpPr>
          <p:cNvPr id="37" name="Text 35"/>
          <p:cNvSpPr/>
          <p:nvPr/>
        </p:nvSpPr>
        <p:spPr>
          <a:xfrm>
            <a:off x="6361024" y="4233672"/>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Brand &amp; Trust Stakes</a:t>
            </a:r>
            <a:endParaRPr lang="en-US" sz="1150" dirty="0"/>
          </a:p>
        </p:txBody>
      </p:sp>
      <p:sp>
        <p:nvSpPr>
          <p:cNvPr id="38" name="Text 36"/>
          <p:cNvSpPr/>
          <p:nvPr/>
        </p:nvSpPr>
        <p:spPr>
          <a:xfrm>
            <a:off x="6361024" y="4782312"/>
            <a:ext cx="2331720" cy="502920"/>
          </a:xfrm>
          <a:prstGeom prst="rect">
            <a:avLst/>
          </a:prstGeom>
          <a:noFill/>
          <a:ln/>
        </p:spPr>
        <p:txBody>
          <a:bodyPr wrap="square" rtlCol="0" anchor="ctr"/>
          <a:lstStyle/>
          <a:p>
            <a:pPr indent="0" marL="0">
              <a:buNone/>
            </a:pPr>
            <a:r>
              <a:rPr lang="en-US" sz="2800" dirty="0">
                <a:solidFill>
                  <a:srgbClr val="D4870E"/>
                </a:solidFill>
                <a:latin typeface="Georgia" pitchFamily="34" charset="0"/>
                <a:ea typeface="Georgia" pitchFamily="34" charset="-122"/>
                <a:cs typeface="Georgia" pitchFamily="34" charset="-120"/>
              </a:rPr>
              <a:t>6/10</a:t>
            </a:r>
            <a:endParaRPr lang="en-US" sz="2800" dirty="0"/>
          </a:p>
        </p:txBody>
      </p:sp>
      <p:sp>
        <p:nvSpPr>
          <p:cNvPr id="39" name="Text 37"/>
          <p:cNvSpPr/>
          <p:nvPr/>
        </p:nvSpPr>
        <p:spPr>
          <a:xfrm>
            <a:off x="6361024" y="5257800"/>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Defensibility</a:t>
            </a:r>
            <a:endParaRPr lang="en-US" sz="900" dirty="0"/>
          </a:p>
        </p:txBody>
      </p:sp>
      <p:sp>
        <p:nvSpPr>
          <p:cNvPr id="40" name="Shape 38"/>
          <p:cNvSpPr/>
          <p:nvPr/>
        </p:nvSpPr>
        <p:spPr>
          <a:xfrm>
            <a:off x="9040216" y="4050792"/>
            <a:ext cx="2697480" cy="1554480"/>
          </a:xfrm>
          <a:prstGeom prst="rect">
            <a:avLst/>
          </a:prstGeom>
          <a:solidFill>
            <a:srgbClr val="FFFFFF"/>
          </a:solidFill>
          <a:ln w="6350">
            <a:solidFill>
              <a:srgbClr val="E5E7EB"/>
            </a:solidFill>
            <a:prstDash val="solid"/>
          </a:ln>
        </p:spPr>
      </p:sp>
      <p:sp>
        <p:nvSpPr>
          <p:cNvPr id="41" name="Shape 39"/>
          <p:cNvSpPr/>
          <p:nvPr/>
        </p:nvSpPr>
        <p:spPr>
          <a:xfrm>
            <a:off x="9040216" y="4050792"/>
            <a:ext cx="2697480" cy="73152"/>
          </a:xfrm>
          <a:prstGeom prst="rect">
            <a:avLst/>
          </a:prstGeom>
          <a:solidFill>
            <a:srgbClr val="1E7D5A"/>
          </a:solidFill>
          <a:ln/>
        </p:spPr>
      </p:sp>
      <p:sp>
        <p:nvSpPr>
          <p:cNvPr id="42" name="Text 40"/>
          <p:cNvSpPr/>
          <p:nvPr/>
        </p:nvSpPr>
        <p:spPr>
          <a:xfrm>
            <a:off x="9223096" y="4233672"/>
            <a:ext cx="2331720" cy="502920"/>
          </a:xfrm>
          <a:prstGeom prst="rect">
            <a:avLst/>
          </a:prstGeom>
          <a:noFill/>
          <a:ln/>
        </p:spPr>
        <p:txBody>
          <a:bodyPr wrap="square" rtlCol="0" anchor="ctr"/>
          <a:lstStyle/>
          <a:p>
            <a:pPr indent="0" marL="0">
              <a:buNone/>
            </a:pPr>
            <a:r>
              <a:rPr lang="en-US" sz="1150" b="1" dirty="0">
                <a:solidFill>
                  <a:srgbClr val="0F1B2D"/>
                </a:solidFill>
                <a:latin typeface="Calibri" pitchFamily="34" charset="0"/>
                <a:ea typeface="Calibri" pitchFamily="34" charset="-122"/>
                <a:cs typeface="Calibri" pitchFamily="34" charset="-120"/>
              </a:rPr>
              <a:t>Proprietary Data Advantage</a:t>
            </a:r>
            <a:endParaRPr lang="en-US" sz="1150" dirty="0"/>
          </a:p>
        </p:txBody>
      </p:sp>
      <p:sp>
        <p:nvSpPr>
          <p:cNvPr id="43" name="Text 41"/>
          <p:cNvSpPr/>
          <p:nvPr/>
        </p:nvSpPr>
        <p:spPr>
          <a:xfrm>
            <a:off x="9223096" y="4782312"/>
            <a:ext cx="2331720" cy="502920"/>
          </a:xfrm>
          <a:prstGeom prst="rect">
            <a:avLst/>
          </a:prstGeom>
          <a:noFill/>
          <a:ln/>
        </p:spPr>
        <p:txBody>
          <a:bodyPr wrap="square" rtlCol="0" anchor="ctr"/>
          <a:lstStyle/>
          <a:p>
            <a:pPr indent="0" marL="0">
              <a:buNone/>
            </a:pPr>
            <a:r>
              <a:rPr lang="en-US" sz="2800" dirty="0">
                <a:solidFill>
                  <a:srgbClr val="1E7D5A"/>
                </a:solidFill>
                <a:latin typeface="Georgia" pitchFamily="34" charset="0"/>
                <a:ea typeface="Georgia" pitchFamily="34" charset="-122"/>
                <a:cs typeface="Georgia" pitchFamily="34" charset="-120"/>
              </a:rPr>
              <a:t>4/10</a:t>
            </a:r>
            <a:endParaRPr lang="en-US" sz="2800" dirty="0"/>
          </a:p>
        </p:txBody>
      </p:sp>
      <p:sp>
        <p:nvSpPr>
          <p:cNvPr id="44" name="Text 42"/>
          <p:cNvSpPr/>
          <p:nvPr/>
        </p:nvSpPr>
        <p:spPr>
          <a:xfrm>
            <a:off x="9223096" y="5257800"/>
            <a:ext cx="2331720" cy="228600"/>
          </a:xfrm>
          <a:prstGeom prst="rect">
            <a:avLst/>
          </a:prstGeom>
          <a:noFill/>
          <a:ln/>
        </p:spPr>
        <p:txBody>
          <a:bodyPr wrap="square" rtlCol="0" anchor="ctr"/>
          <a:lstStyle/>
          <a:p>
            <a:pPr indent="0" marL="0">
              <a:buNone/>
            </a:pPr>
            <a:r>
              <a:rPr lang="en-US" sz="900" b="1" spc="200" kern="0" dirty="0">
                <a:solidFill>
                  <a:srgbClr val="6B7280"/>
                </a:solidFill>
                <a:latin typeface="Calibri" pitchFamily="34" charset="0"/>
                <a:ea typeface="Calibri" pitchFamily="34" charset="-122"/>
                <a:cs typeface="Calibri" pitchFamily="34" charset="-120"/>
              </a:rPr>
              <a:t>Opportunity</a:t>
            </a:r>
            <a:endParaRPr lang="en-US" sz="900" dirty="0"/>
          </a:p>
        </p:txBody>
      </p:sp>
      <p:sp>
        <p:nvSpPr>
          <p:cNvPr id="45" name="Shape 43"/>
          <p:cNvSpPr/>
          <p:nvPr/>
        </p:nvSpPr>
        <p:spPr>
          <a:xfrm>
            <a:off x="457200" y="5916168"/>
            <a:ext cx="164592" cy="164592"/>
          </a:xfrm>
          <a:prstGeom prst="rect">
            <a:avLst/>
          </a:prstGeom>
          <a:solidFill>
            <a:srgbClr val="C0392B"/>
          </a:solidFill>
          <a:ln/>
        </p:spPr>
      </p:sp>
      <p:sp>
        <p:nvSpPr>
          <p:cNvPr id="46" name="Text 44"/>
          <p:cNvSpPr/>
          <p:nvPr/>
        </p:nvSpPr>
        <p:spPr>
          <a:xfrm>
            <a:off x="731520" y="5852160"/>
            <a:ext cx="1645920" cy="274320"/>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Exposure</a:t>
            </a:r>
            <a:endParaRPr lang="en-US" sz="1000" dirty="0"/>
          </a:p>
        </p:txBody>
      </p:sp>
      <p:sp>
        <p:nvSpPr>
          <p:cNvPr id="47" name="Shape 45"/>
          <p:cNvSpPr/>
          <p:nvPr/>
        </p:nvSpPr>
        <p:spPr>
          <a:xfrm>
            <a:off x="2286000" y="5916168"/>
            <a:ext cx="164592" cy="164592"/>
          </a:xfrm>
          <a:prstGeom prst="rect">
            <a:avLst/>
          </a:prstGeom>
          <a:solidFill>
            <a:srgbClr val="D4870E"/>
          </a:solidFill>
          <a:ln/>
        </p:spPr>
      </p:sp>
      <p:sp>
        <p:nvSpPr>
          <p:cNvPr id="48" name="Text 46"/>
          <p:cNvSpPr/>
          <p:nvPr/>
        </p:nvSpPr>
        <p:spPr>
          <a:xfrm>
            <a:off x="2560320" y="5852160"/>
            <a:ext cx="1645920" cy="274320"/>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Defensibility</a:t>
            </a:r>
            <a:endParaRPr lang="en-US" sz="1000" dirty="0"/>
          </a:p>
        </p:txBody>
      </p:sp>
      <p:sp>
        <p:nvSpPr>
          <p:cNvPr id="49" name="Shape 47"/>
          <p:cNvSpPr/>
          <p:nvPr/>
        </p:nvSpPr>
        <p:spPr>
          <a:xfrm>
            <a:off x="4114800" y="5916168"/>
            <a:ext cx="164592" cy="164592"/>
          </a:xfrm>
          <a:prstGeom prst="rect">
            <a:avLst/>
          </a:prstGeom>
          <a:solidFill>
            <a:srgbClr val="1E7D5A"/>
          </a:solidFill>
          <a:ln/>
        </p:spPr>
      </p:sp>
      <p:sp>
        <p:nvSpPr>
          <p:cNvPr id="50" name="Text 48"/>
          <p:cNvSpPr/>
          <p:nvPr/>
        </p:nvSpPr>
        <p:spPr>
          <a:xfrm>
            <a:off x="4389120" y="5852160"/>
            <a:ext cx="1645920" cy="274320"/>
          </a:xfrm>
          <a:prstGeom prst="rect">
            <a:avLst/>
          </a:prstGeom>
          <a:noFill/>
          <a:ln/>
        </p:spPr>
        <p:txBody>
          <a:bodyPr wrap="square" rtlCol="0" anchor="ctr"/>
          <a:lstStyle/>
          <a:p>
            <a:pPr indent="0" marL="0">
              <a:buNone/>
            </a:pPr>
            <a:r>
              <a:rPr lang="en-US" sz="1000" dirty="0">
                <a:solidFill>
                  <a:srgbClr val="374151"/>
                </a:solidFill>
                <a:latin typeface="Calibri" pitchFamily="34" charset="0"/>
                <a:ea typeface="Calibri" pitchFamily="34" charset="-122"/>
                <a:cs typeface="Calibri" pitchFamily="34" charset="-120"/>
              </a:rPr>
              <a:t>Opportunity</a:t>
            </a:r>
            <a:endParaRPr lang="en-US" sz="1000" dirty="0"/>
          </a:p>
        </p:txBody>
      </p:sp>
      <p:sp>
        <p:nvSpPr>
          <p:cNvPr id="51" name="Text 49"/>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52" name="Text 50"/>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SITUATION</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Three tensions that shape the strategy</a:t>
            </a:r>
            <a:endParaRPr lang="en-US" sz="3200" dirty="0"/>
          </a:p>
        </p:txBody>
      </p:sp>
      <p:sp>
        <p:nvSpPr>
          <p:cNvPr id="4" name="Shape 2"/>
          <p:cNvSpPr/>
          <p:nvPr/>
        </p:nvSpPr>
        <p:spPr>
          <a:xfrm>
            <a:off x="449428" y="2011680"/>
            <a:ext cx="3611880" cy="4023360"/>
          </a:xfrm>
          <a:prstGeom prst="rect">
            <a:avLst/>
          </a:prstGeom>
          <a:solidFill>
            <a:srgbClr val="FFFFFF"/>
          </a:solidFill>
          <a:ln w="6350">
            <a:solidFill>
              <a:srgbClr val="E5E7EB"/>
            </a:solidFill>
            <a:prstDash val="solid"/>
          </a:ln>
        </p:spPr>
      </p:sp>
      <p:sp>
        <p:nvSpPr>
          <p:cNvPr id="5" name="Text 3"/>
          <p:cNvSpPr/>
          <p:nvPr/>
        </p:nvSpPr>
        <p:spPr>
          <a:xfrm>
            <a:off x="723748" y="2286000"/>
            <a:ext cx="914400" cy="640080"/>
          </a:xfrm>
          <a:prstGeom prst="rect">
            <a:avLst/>
          </a:prstGeom>
          <a:noFill/>
          <a:ln/>
        </p:spPr>
        <p:txBody>
          <a:bodyPr wrap="square" rtlCol="0" anchor="ctr"/>
          <a:lstStyle/>
          <a:p>
            <a:pPr indent="0" marL="0">
              <a:buNone/>
            </a:pPr>
            <a:r>
              <a:rPr lang="en-US" sz="3600" dirty="0">
                <a:solidFill>
                  <a:srgbClr val="1792D5"/>
                </a:solidFill>
                <a:latin typeface="Georgia" pitchFamily="34" charset="0"/>
                <a:ea typeface="Georgia" pitchFamily="34" charset="-122"/>
                <a:cs typeface="Georgia" pitchFamily="34" charset="-120"/>
              </a:rPr>
              <a:t>01</a:t>
            </a:r>
            <a:endParaRPr lang="en-US" sz="3600" dirty="0"/>
          </a:p>
        </p:txBody>
      </p:sp>
      <p:sp>
        <p:nvSpPr>
          <p:cNvPr id="6" name="Text 4"/>
          <p:cNvSpPr/>
          <p:nvPr/>
        </p:nvSpPr>
        <p:spPr>
          <a:xfrm>
            <a:off x="723748" y="3063240"/>
            <a:ext cx="3063240" cy="914400"/>
          </a:xfrm>
          <a:prstGeom prst="rect">
            <a:avLst/>
          </a:prstGeom>
          <a:noFill/>
          <a:ln/>
        </p:spPr>
        <p:txBody>
          <a:bodyPr wrap="square" rtlCol="0" anchor="ctr"/>
          <a:lstStyle/>
          <a:p>
            <a:pPr indent="0" marL="0">
              <a:buNone/>
            </a:pPr>
            <a:r>
              <a:rPr lang="en-US" sz="1800" dirty="0">
                <a:solidFill>
                  <a:srgbClr val="0F1B2D"/>
                </a:solidFill>
                <a:latin typeface="Georgia" pitchFamily="34" charset="0"/>
                <a:ea typeface="Georgia" pitchFamily="34" charset="-122"/>
                <a:cs typeface="Georgia" pitchFamily="34" charset="-120"/>
              </a:rPr>
              <a:t>Strong AI appetite and active ChatGPT Enterprise / Copilot u</a:t>
            </a:r>
            <a:endParaRPr lang="en-US" sz="1800" dirty="0"/>
          </a:p>
        </p:txBody>
      </p:sp>
      <p:sp>
        <p:nvSpPr>
          <p:cNvPr id="7" name="Text 5"/>
          <p:cNvSpPr/>
          <p:nvPr/>
        </p:nvSpPr>
        <p:spPr>
          <a:xfrm>
            <a:off x="723748" y="4069080"/>
            <a:ext cx="3063240" cy="18288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se, but moderate internal AI skills and no agent supervision model limit how quickly that appetite can be converted into deployed capability</a:t>
            </a:r>
            <a:endParaRPr lang="en-US" sz="1100" dirty="0"/>
          </a:p>
        </p:txBody>
      </p:sp>
      <p:sp>
        <p:nvSpPr>
          <p:cNvPr id="8" name="Shape 6"/>
          <p:cNvSpPr/>
          <p:nvPr/>
        </p:nvSpPr>
        <p:spPr>
          <a:xfrm>
            <a:off x="4289908" y="2011680"/>
            <a:ext cx="3611880" cy="4023360"/>
          </a:xfrm>
          <a:prstGeom prst="rect">
            <a:avLst/>
          </a:prstGeom>
          <a:solidFill>
            <a:srgbClr val="FFFFFF"/>
          </a:solidFill>
          <a:ln w="6350">
            <a:solidFill>
              <a:srgbClr val="E5E7EB"/>
            </a:solidFill>
            <a:prstDash val="solid"/>
          </a:ln>
        </p:spPr>
      </p:sp>
      <p:sp>
        <p:nvSpPr>
          <p:cNvPr id="9" name="Text 7"/>
          <p:cNvSpPr/>
          <p:nvPr/>
        </p:nvSpPr>
        <p:spPr>
          <a:xfrm>
            <a:off x="4564228" y="2286000"/>
            <a:ext cx="914400" cy="640080"/>
          </a:xfrm>
          <a:prstGeom prst="rect">
            <a:avLst/>
          </a:prstGeom>
          <a:noFill/>
          <a:ln/>
        </p:spPr>
        <p:txBody>
          <a:bodyPr wrap="square" rtlCol="0" anchor="ctr"/>
          <a:lstStyle/>
          <a:p>
            <a:pPr indent="0" marL="0">
              <a:buNone/>
            </a:pPr>
            <a:r>
              <a:rPr lang="en-US" sz="3600" dirty="0">
                <a:solidFill>
                  <a:srgbClr val="1792D5"/>
                </a:solidFill>
                <a:latin typeface="Georgia" pitchFamily="34" charset="0"/>
                <a:ea typeface="Georgia" pitchFamily="34" charset="-122"/>
                <a:cs typeface="Georgia" pitchFamily="34" charset="-120"/>
              </a:rPr>
              <a:t>02</a:t>
            </a:r>
            <a:endParaRPr lang="en-US" sz="3600" dirty="0"/>
          </a:p>
        </p:txBody>
      </p:sp>
      <p:sp>
        <p:nvSpPr>
          <p:cNvPr id="10" name="Text 8"/>
          <p:cNvSpPr/>
          <p:nvPr/>
        </p:nvSpPr>
        <p:spPr>
          <a:xfrm>
            <a:off x="4564228" y="3063240"/>
            <a:ext cx="3063240" cy="914400"/>
          </a:xfrm>
          <a:prstGeom prst="rect">
            <a:avLst/>
          </a:prstGeom>
          <a:noFill/>
          <a:ln/>
        </p:spPr>
        <p:txBody>
          <a:bodyPr wrap="square" rtlCol="0" anchor="ctr"/>
          <a:lstStyle/>
          <a:p>
            <a:pPr indent="0" marL="0">
              <a:buNone/>
            </a:pPr>
            <a:r>
              <a:rPr lang="en-US" sz="1800" dirty="0">
                <a:solidFill>
                  <a:srgbClr val="0F1B2D"/>
                </a:solidFill>
                <a:latin typeface="Georgia" pitchFamily="34" charset="0"/>
                <a:ea typeface="Georgia" pitchFamily="34" charset="-122"/>
                <a:cs typeface="Georgia" pitchFamily="34" charset="-120"/>
              </a:rPr>
              <a:t>Proprietary methodology exists and is genuinely defensible, </a:t>
            </a:r>
            <a:endParaRPr lang="en-US" sz="1800" dirty="0"/>
          </a:p>
        </p:txBody>
      </p:sp>
      <p:sp>
        <p:nvSpPr>
          <p:cNvPr id="11" name="Text 9"/>
          <p:cNvSpPr/>
          <p:nvPr/>
        </p:nvSpPr>
        <p:spPr>
          <a:xfrm>
            <a:off x="4564228" y="4069080"/>
            <a:ext cx="3063240" cy="18288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but it is process-based and uncodified — meaning it sits in senior partners' heads rather than in a form an agent can run on</a:t>
            </a:r>
            <a:endParaRPr lang="en-US" sz="1100" dirty="0"/>
          </a:p>
        </p:txBody>
      </p:sp>
      <p:sp>
        <p:nvSpPr>
          <p:cNvPr id="12" name="Shape 10"/>
          <p:cNvSpPr/>
          <p:nvPr/>
        </p:nvSpPr>
        <p:spPr>
          <a:xfrm>
            <a:off x="8130388" y="2011680"/>
            <a:ext cx="3611880" cy="4023360"/>
          </a:xfrm>
          <a:prstGeom prst="rect">
            <a:avLst/>
          </a:prstGeom>
          <a:solidFill>
            <a:srgbClr val="FFFFFF"/>
          </a:solidFill>
          <a:ln w="6350">
            <a:solidFill>
              <a:srgbClr val="E5E7EB"/>
            </a:solidFill>
            <a:prstDash val="solid"/>
          </a:ln>
        </p:spPr>
      </p:sp>
      <p:sp>
        <p:nvSpPr>
          <p:cNvPr id="13" name="Text 11"/>
          <p:cNvSpPr/>
          <p:nvPr/>
        </p:nvSpPr>
        <p:spPr>
          <a:xfrm>
            <a:off x="8404708" y="2286000"/>
            <a:ext cx="914400" cy="640080"/>
          </a:xfrm>
          <a:prstGeom prst="rect">
            <a:avLst/>
          </a:prstGeom>
          <a:noFill/>
          <a:ln/>
        </p:spPr>
        <p:txBody>
          <a:bodyPr wrap="square" rtlCol="0" anchor="ctr"/>
          <a:lstStyle/>
          <a:p>
            <a:pPr indent="0" marL="0">
              <a:buNone/>
            </a:pPr>
            <a:r>
              <a:rPr lang="en-US" sz="3600" dirty="0">
                <a:solidFill>
                  <a:srgbClr val="1792D5"/>
                </a:solidFill>
                <a:latin typeface="Georgia" pitchFamily="34" charset="0"/>
                <a:ea typeface="Georgia" pitchFamily="34" charset="-122"/>
                <a:cs typeface="Georgia" pitchFamily="34" charset="-120"/>
              </a:rPr>
              <a:t>03</a:t>
            </a:r>
            <a:endParaRPr lang="en-US" sz="3600" dirty="0"/>
          </a:p>
        </p:txBody>
      </p:sp>
      <p:sp>
        <p:nvSpPr>
          <p:cNvPr id="14" name="Text 12"/>
          <p:cNvSpPr/>
          <p:nvPr/>
        </p:nvSpPr>
        <p:spPr>
          <a:xfrm>
            <a:off x="8404708" y="3063240"/>
            <a:ext cx="3063240" cy="914400"/>
          </a:xfrm>
          <a:prstGeom prst="rect">
            <a:avLst/>
          </a:prstGeom>
          <a:noFill/>
          <a:ln/>
        </p:spPr>
        <p:txBody>
          <a:bodyPr wrap="square" rtlCol="0" anchor="ctr"/>
          <a:lstStyle/>
          <a:p>
            <a:pPr indent="0" marL="0">
              <a:buNone/>
            </a:pPr>
            <a:r>
              <a:rPr lang="en-US" sz="1800" dirty="0">
                <a:solidFill>
                  <a:srgbClr val="0F1B2D"/>
                </a:solidFill>
                <a:latin typeface="Georgia" pitchFamily="34" charset="0"/>
                <a:ea typeface="Georgia" pitchFamily="34" charset="-122"/>
                <a:cs typeface="Georgia" pitchFamily="34" charset="-120"/>
              </a:rPr>
              <a:t>Hybrid delivery model with fragmented engagement data lowers</a:t>
            </a:r>
            <a:endParaRPr lang="en-US" sz="1800" dirty="0"/>
          </a:p>
        </p:txBody>
      </p:sp>
      <p:sp>
        <p:nvSpPr>
          <p:cNvPr id="15" name="Text 13"/>
          <p:cNvSpPr/>
          <p:nvPr/>
        </p:nvSpPr>
        <p:spPr>
          <a:xfrm>
            <a:off x="8404708" y="4069080"/>
            <a:ext cx="3063240" cy="182880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the digital-maturity assumption an outside-in score would otherwise suggest, and any agent build has to address the data fragmentation first</a:t>
            </a:r>
            <a:endParaRPr lang="en-US" sz="1100" dirty="0"/>
          </a:p>
        </p:txBody>
      </p:sp>
      <p:sp>
        <p:nvSpPr>
          <p:cNvPr id="16" name="Text 14"/>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17" name="Text 15"/>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SITUATION</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Internal readiness lags the pressure</a:t>
            </a:r>
            <a:endParaRPr lang="en-US" sz="3200" dirty="0"/>
          </a:p>
        </p:txBody>
      </p:sp>
      <p:sp>
        <p:nvSpPr>
          <p:cNvPr id="4" name="Text 2"/>
          <p:cNvSpPr/>
          <p:nvPr/>
        </p:nvSpPr>
        <p:spPr>
          <a:xfrm>
            <a:off x="457200" y="1600200"/>
            <a:ext cx="11247120" cy="457200"/>
          </a:xfrm>
          <a:prstGeom prst="rect">
            <a:avLst/>
          </a:prstGeom>
          <a:noFill/>
          <a:ln/>
        </p:spPr>
        <p:txBody>
          <a:bodyPr wrap="square" rtlCol="0" anchor="ctr"/>
          <a:lstStyle/>
          <a:p>
            <a:pPr indent="0" marL="0">
              <a:buNone/>
            </a:pPr>
            <a:r>
              <a:rPr lang="en-US" sz="1150" dirty="0">
                <a:solidFill>
                  <a:srgbClr val="374151"/>
                </a:solidFill>
                <a:latin typeface="Calibri" pitchFamily="34" charset="0"/>
                <a:ea typeface="Calibri" pitchFamily="34" charset="-122"/>
                <a:cs typeface="Calibri" pitchFamily="34" charset="-120"/>
              </a:rPr>
              <a:t>The Disruption Score measures external pressure. AI Maturity measures the firm's readiness to respond. The gap between them is the strategic problem.</a:t>
            </a:r>
            <a:endParaRPr lang="en-US" sz="1150" dirty="0"/>
          </a:p>
        </p:txBody>
      </p:sp>
      <p:graphicFrame>
        <p:nvGraphicFramePr>
          <p:cNvPr id="5" name="Chart 0" descr=""/>
          <p:cNvGraphicFramePr/>
          <p:nvPr/>
        </p:nvGraphicFramePr>
        <p:xfrm>
          <a:off x="274320" y="2194560"/>
          <a:ext cx="5669280" cy="3017520"/>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6217920" y="2286000"/>
            <a:ext cx="3474720" cy="41148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Data Readiness</a:t>
            </a:r>
            <a:endParaRPr lang="en-US" sz="1200" dirty="0"/>
          </a:p>
        </p:txBody>
      </p:sp>
      <p:sp>
        <p:nvSpPr>
          <p:cNvPr id="7" name="Text 4"/>
          <p:cNvSpPr/>
          <p:nvPr/>
        </p:nvSpPr>
        <p:spPr>
          <a:xfrm>
            <a:off x="9692640" y="2286000"/>
            <a:ext cx="914400" cy="411480"/>
          </a:xfrm>
          <a:prstGeom prst="rect">
            <a:avLst/>
          </a:prstGeom>
          <a:noFill/>
          <a:ln/>
        </p:spPr>
        <p:txBody>
          <a:bodyPr wrap="square" rtlCol="0" anchor="ctr"/>
          <a:lstStyle/>
          <a:p>
            <a:pPr algn="r" indent="0" marL="0">
              <a:buNone/>
            </a:pPr>
            <a:r>
              <a:rPr lang="en-US" sz="1800" dirty="0">
                <a:solidFill>
                  <a:srgbClr val="C0392B"/>
                </a:solidFill>
                <a:latin typeface="Georgia" pitchFamily="34" charset="0"/>
                <a:ea typeface="Georgia" pitchFamily="34" charset="-122"/>
                <a:cs typeface="Georgia" pitchFamily="34" charset="-120"/>
              </a:rPr>
              <a:t>3/10</a:t>
            </a:r>
            <a:endParaRPr lang="en-US" sz="1800" dirty="0"/>
          </a:p>
        </p:txBody>
      </p:sp>
      <p:sp>
        <p:nvSpPr>
          <p:cNvPr id="8" name="Shape 5"/>
          <p:cNvSpPr/>
          <p:nvPr/>
        </p:nvSpPr>
        <p:spPr>
          <a:xfrm>
            <a:off x="10789920" y="2395728"/>
            <a:ext cx="914400" cy="182880"/>
          </a:xfrm>
          <a:prstGeom prst="rect">
            <a:avLst/>
          </a:prstGeom>
          <a:solidFill>
            <a:srgbClr val="F1F3F5"/>
          </a:solidFill>
          <a:ln/>
        </p:spPr>
      </p:sp>
      <p:sp>
        <p:nvSpPr>
          <p:cNvPr id="9" name="Shape 6"/>
          <p:cNvSpPr/>
          <p:nvPr/>
        </p:nvSpPr>
        <p:spPr>
          <a:xfrm>
            <a:off x="10789920" y="2395728"/>
            <a:ext cx="274320" cy="182880"/>
          </a:xfrm>
          <a:prstGeom prst="rect">
            <a:avLst/>
          </a:prstGeom>
          <a:solidFill>
            <a:srgbClr val="C0392B"/>
          </a:solidFill>
          <a:ln/>
        </p:spPr>
      </p:sp>
      <p:sp>
        <p:nvSpPr>
          <p:cNvPr id="10" name="Text 7"/>
          <p:cNvSpPr/>
          <p:nvPr/>
        </p:nvSpPr>
        <p:spPr>
          <a:xfrm>
            <a:off x="6217920" y="2743200"/>
            <a:ext cx="3474720" cy="41148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Technology Infrastructure</a:t>
            </a:r>
            <a:endParaRPr lang="en-US" sz="1200" dirty="0"/>
          </a:p>
        </p:txBody>
      </p:sp>
      <p:sp>
        <p:nvSpPr>
          <p:cNvPr id="11" name="Text 8"/>
          <p:cNvSpPr/>
          <p:nvPr/>
        </p:nvSpPr>
        <p:spPr>
          <a:xfrm>
            <a:off x="9692640" y="2743200"/>
            <a:ext cx="914400" cy="411480"/>
          </a:xfrm>
          <a:prstGeom prst="rect">
            <a:avLst/>
          </a:prstGeom>
          <a:noFill/>
          <a:ln/>
        </p:spPr>
        <p:txBody>
          <a:bodyPr wrap="square" rtlCol="0" anchor="ctr"/>
          <a:lstStyle/>
          <a:p>
            <a:pPr algn="r" indent="0" marL="0">
              <a:buNone/>
            </a:pPr>
            <a:r>
              <a:rPr lang="en-US" sz="1800" dirty="0">
                <a:solidFill>
                  <a:srgbClr val="C0392B"/>
                </a:solidFill>
                <a:latin typeface="Georgia" pitchFamily="34" charset="0"/>
                <a:ea typeface="Georgia" pitchFamily="34" charset="-122"/>
                <a:cs typeface="Georgia" pitchFamily="34" charset="-120"/>
              </a:rPr>
              <a:t>3/10</a:t>
            </a:r>
            <a:endParaRPr lang="en-US" sz="1800" dirty="0"/>
          </a:p>
        </p:txBody>
      </p:sp>
      <p:sp>
        <p:nvSpPr>
          <p:cNvPr id="12" name="Shape 9"/>
          <p:cNvSpPr/>
          <p:nvPr/>
        </p:nvSpPr>
        <p:spPr>
          <a:xfrm>
            <a:off x="10789920" y="2852928"/>
            <a:ext cx="914400" cy="182880"/>
          </a:xfrm>
          <a:prstGeom prst="rect">
            <a:avLst/>
          </a:prstGeom>
          <a:solidFill>
            <a:srgbClr val="F1F3F5"/>
          </a:solidFill>
          <a:ln/>
        </p:spPr>
      </p:sp>
      <p:sp>
        <p:nvSpPr>
          <p:cNvPr id="13" name="Shape 10"/>
          <p:cNvSpPr/>
          <p:nvPr/>
        </p:nvSpPr>
        <p:spPr>
          <a:xfrm>
            <a:off x="10789920" y="2852928"/>
            <a:ext cx="274320" cy="182880"/>
          </a:xfrm>
          <a:prstGeom prst="rect">
            <a:avLst/>
          </a:prstGeom>
          <a:solidFill>
            <a:srgbClr val="C0392B"/>
          </a:solidFill>
          <a:ln/>
        </p:spPr>
      </p:sp>
      <p:sp>
        <p:nvSpPr>
          <p:cNvPr id="14" name="Text 11"/>
          <p:cNvSpPr/>
          <p:nvPr/>
        </p:nvSpPr>
        <p:spPr>
          <a:xfrm>
            <a:off x="6217920" y="3200400"/>
            <a:ext cx="3474720" cy="41148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Talent &amp; Skills</a:t>
            </a:r>
            <a:endParaRPr lang="en-US" sz="1200" dirty="0"/>
          </a:p>
        </p:txBody>
      </p:sp>
      <p:sp>
        <p:nvSpPr>
          <p:cNvPr id="15" name="Text 12"/>
          <p:cNvSpPr/>
          <p:nvPr/>
        </p:nvSpPr>
        <p:spPr>
          <a:xfrm>
            <a:off x="9692640" y="3200400"/>
            <a:ext cx="914400" cy="411480"/>
          </a:xfrm>
          <a:prstGeom prst="rect">
            <a:avLst/>
          </a:prstGeom>
          <a:noFill/>
          <a:ln/>
        </p:spPr>
        <p:txBody>
          <a:bodyPr wrap="square" rtlCol="0" anchor="ctr"/>
          <a:lstStyle/>
          <a:p>
            <a:pPr algn="r" indent="0" marL="0">
              <a:buNone/>
            </a:pPr>
            <a:r>
              <a:rPr lang="en-US" sz="1800" dirty="0">
                <a:solidFill>
                  <a:srgbClr val="D4870E"/>
                </a:solidFill>
                <a:latin typeface="Georgia" pitchFamily="34" charset="0"/>
                <a:ea typeface="Georgia" pitchFamily="34" charset="-122"/>
                <a:cs typeface="Georgia" pitchFamily="34" charset="-120"/>
              </a:rPr>
              <a:t>6/10</a:t>
            </a:r>
            <a:endParaRPr lang="en-US" sz="1800" dirty="0"/>
          </a:p>
        </p:txBody>
      </p:sp>
      <p:sp>
        <p:nvSpPr>
          <p:cNvPr id="16" name="Shape 13"/>
          <p:cNvSpPr/>
          <p:nvPr/>
        </p:nvSpPr>
        <p:spPr>
          <a:xfrm>
            <a:off x="10789920" y="3310128"/>
            <a:ext cx="914400" cy="182880"/>
          </a:xfrm>
          <a:prstGeom prst="rect">
            <a:avLst/>
          </a:prstGeom>
          <a:solidFill>
            <a:srgbClr val="F1F3F5"/>
          </a:solidFill>
          <a:ln/>
        </p:spPr>
      </p:sp>
      <p:sp>
        <p:nvSpPr>
          <p:cNvPr id="17" name="Shape 14"/>
          <p:cNvSpPr/>
          <p:nvPr/>
        </p:nvSpPr>
        <p:spPr>
          <a:xfrm>
            <a:off x="10789920" y="3310128"/>
            <a:ext cx="548640" cy="182880"/>
          </a:xfrm>
          <a:prstGeom prst="rect">
            <a:avLst/>
          </a:prstGeom>
          <a:solidFill>
            <a:srgbClr val="D4870E"/>
          </a:solidFill>
          <a:ln/>
        </p:spPr>
      </p:sp>
      <p:sp>
        <p:nvSpPr>
          <p:cNvPr id="18" name="Text 15"/>
          <p:cNvSpPr/>
          <p:nvPr/>
        </p:nvSpPr>
        <p:spPr>
          <a:xfrm>
            <a:off x="6217920" y="3657600"/>
            <a:ext cx="3474720" cy="41148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Governance &amp; Ethics</a:t>
            </a:r>
            <a:endParaRPr lang="en-US" sz="1200" dirty="0"/>
          </a:p>
        </p:txBody>
      </p:sp>
      <p:sp>
        <p:nvSpPr>
          <p:cNvPr id="19" name="Text 16"/>
          <p:cNvSpPr/>
          <p:nvPr/>
        </p:nvSpPr>
        <p:spPr>
          <a:xfrm>
            <a:off x="9692640" y="3657600"/>
            <a:ext cx="914400" cy="411480"/>
          </a:xfrm>
          <a:prstGeom prst="rect">
            <a:avLst/>
          </a:prstGeom>
          <a:noFill/>
          <a:ln/>
        </p:spPr>
        <p:txBody>
          <a:bodyPr wrap="square" rtlCol="0" anchor="ctr"/>
          <a:lstStyle/>
          <a:p>
            <a:pPr algn="r" indent="0" marL="0">
              <a:buNone/>
            </a:pPr>
            <a:r>
              <a:rPr lang="en-US" sz="1800" dirty="0">
                <a:solidFill>
                  <a:srgbClr val="C0392B"/>
                </a:solidFill>
                <a:latin typeface="Georgia" pitchFamily="34" charset="0"/>
                <a:ea typeface="Georgia" pitchFamily="34" charset="-122"/>
                <a:cs typeface="Georgia" pitchFamily="34" charset="-120"/>
              </a:rPr>
              <a:t>3/10</a:t>
            </a:r>
            <a:endParaRPr lang="en-US" sz="1800" dirty="0"/>
          </a:p>
        </p:txBody>
      </p:sp>
      <p:sp>
        <p:nvSpPr>
          <p:cNvPr id="20" name="Shape 17"/>
          <p:cNvSpPr/>
          <p:nvPr/>
        </p:nvSpPr>
        <p:spPr>
          <a:xfrm>
            <a:off x="10789920" y="3767328"/>
            <a:ext cx="914400" cy="182880"/>
          </a:xfrm>
          <a:prstGeom prst="rect">
            <a:avLst/>
          </a:prstGeom>
          <a:solidFill>
            <a:srgbClr val="F1F3F5"/>
          </a:solidFill>
          <a:ln/>
        </p:spPr>
      </p:sp>
      <p:sp>
        <p:nvSpPr>
          <p:cNvPr id="21" name="Shape 18"/>
          <p:cNvSpPr/>
          <p:nvPr/>
        </p:nvSpPr>
        <p:spPr>
          <a:xfrm>
            <a:off x="10789920" y="3767328"/>
            <a:ext cx="274320" cy="182880"/>
          </a:xfrm>
          <a:prstGeom prst="rect">
            <a:avLst/>
          </a:prstGeom>
          <a:solidFill>
            <a:srgbClr val="C0392B"/>
          </a:solidFill>
          <a:ln/>
        </p:spPr>
      </p:sp>
      <p:sp>
        <p:nvSpPr>
          <p:cNvPr id="22" name="Text 19"/>
          <p:cNvSpPr/>
          <p:nvPr/>
        </p:nvSpPr>
        <p:spPr>
          <a:xfrm>
            <a:off x="6217920" y="4114800"/>
            <a:ext cx="3474720" cy="41148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Culture &amp; Change Readiness</a:t>
            </a:r>
            <a:endParaRPr lang="en-US" sz="1200" dirty="0"/>
          </a:p>
        </p:txBody>
      </p:sp>
      <p:sp>
        <p:nvSpPr>
          <p:cNvPr id="23" name="Text 20"/>
          <p:cNvSpPr/>
          <p:nvPr/>
        </p:nvSpPr>
        <p:spPr>
          <a:xfrm>
            <a:off x="9692640" y="4114800"/>
            <a:ext cx="914400" cy="411480"/>
          </a:xfrm>
          <a:prstGeom prst="rect">
            <a:avLst/>
          </a:prstGeom>
          <a:noFill/>
          <a:ln/>
        </p:spPr>
        <p:txBody>
          <a:bodyPr wrap="square" rtlCol="0" anchor="ctr"/>
          <a:lstStyle/>
          <a:p>
            <a:pPr algn="r" indent="0" marL="0">
              <a:buNone/>
            </a:pPr>
            <a:r>
              <a:rPr lang="en-US" sz="1800" dirty="0">
                <a:solidFill>
                  <a:srgbClr val="D4870E"/>
                </a:solidFill>
                <a:latin typeface="Georgia" pitchFamily="34" charset="0"/>
                <a:ea typeface="Georgia" pitchFamily="34" charset="-122"/>
                <a:cs typeface="Georgia" pitchFamily="34" charset="-120"/>
              </a:rPr>
              <a:t>6/10</a:t>
            </a:r>
            <a:endParaRPr lang="en-US" sz="1800" dirty="0"/>
          </a:p>
        </p:txBody>
      </p:sp>
      <p:sp>
        <p:nvSpPr>
          <p:cNvPr id="24" name="Shape 21"/>
          <p:cNvSpPr/>
          <p:nvPr/>
        </p:nvSpPr>
        <p:spPr>
          <a:xfrm>
            <a:off x="10789920" y="4224528"/>
            <a:ext cx="914400" cy="182880"/>
          </a:xfrm>
          <a:prstGeom prst="rect">
            <a:avLst/>
          </a:prstGeom>
          <a:solidFill>
            <a:srgbClr val="F1F3F5"/>
          </a:solidFill>
          <a:ln/>
        </p:spPr>
      </p:sp>
      <p:sp>
        <p:nvSpPr>
          <p:cNvPr id="25" name="Shape 22"/>
          <p:cNvSpPr/>
          <p:nvPr/>
        </p:nvSpPr>
        <p:spPr>
          <a:xfrm>
            <a:off x="10789920" y="4224528"/>
            <a:ext cx="548640" cy="182880"/>
          </a:xfrm>
          <a:prstGeom prst="rect">
            <a:avLst/>
          </a:prstGeom>
          <a:solidFill>
            <a:srgbClr val="D4870E"/>
          </a:solidFill>
          <a:ln/>
        </p:spPr>
      </p:sp>
      <p:sp>
        <p:nvSpPr>
          <p:cNvPr id="26" name="Text 23"/>
          <p:cNvSpPr/>
          <p:nvPr/>
        </p:nvSpPr>
        <p:spPr>
          <a:xfrm>
            <a:off x="6217920" y="4572000"/>
            <a:ext cx="3474720" cy="411480"/>
          </a:xfrm>
          <a:prstGeom prst="rect">
            <a:avLst/>
          </a:prstGeom>
          <a:noFill/>
          <a:ln/>
        </p:spPr>
        <p:txBody>
          <a:bodyPr wrap="square" rtlCol="0" anchor="ctr"/>
          <a:lstStyle/>
          <a:p>
            <a:pPr indent="0" marL="0">
              <a:buNone/>
            </a:pPr>
            <a:r>
              <a:rPr lang="en-US" sz="1200" b="1" dirty="0">
                <a:solidFill>
                  <a:srgbClr val="0F1B2D"/>
                </a:solidFill>
                <a:latin typeface="Calibri" pitchFamily="34" charset="0"/>
                <a:ea typeface="Calibri" pitchFamily="34" charset="-122"/>
                <a:cs typeface="Calibri" pitchFamily="34" charset="-120"/>
              </a:rPr>
              <a:t>Strategic Clarity</a:t>
            </a:r>
            <a:endParaRPr lang="en-US" sz="1200" dirty="0"/>
          </a:p>
        </p:txBody>
      </p:sp>
      <p:sp>
        <p:nvSpPr>
          <p:cNvPr id="27" name="Text 24"/>
          <p:cNvSpPr/>
          <p:nvPr/>
        </p:nvSpPr>
        <p:spPr>
          <a:xfrm>
            <a:off x="9692640" y="4572000"/>
            <a:ext cx="914400" cy="411480"/>
          </a:xfrm>
          <a:prstGeom prst="rect">
            <a:avLst/>
          </a:prstGeom>
          <a:noFill/>
          <a:ln/>
        </p:spPr>
        <p:txBody>
          <a:bodyPr wrap="square" rtlCol="0" anchor="ctr"/>
          <a:lstStyle/>
          <a:p>
            <a:pPr algn="r" indent="0" marL="0">
              <a:buNone/>
            </a:pPr>
            <a:r>
              <a:rPr lang="en-US" sz="1800" dirty="0">
                <a:solidFill>
                  <a:srgbClr val="C0392B"/>
                </a:solidFill>
                <a:latin typeface="Georgia" pitchFamily="34" charset="0"/>
                <a:ea typeface="Georgia" pitchFamily="34" charset="-122"/>
                <a:cs typeface="Georgia" pitchFamily="34" charset="-120"/>
              </a:rPr>
              <a:t>3/10</a:t>
            </a:r>
            <a:endParaRPr lang="en-US" sz="1800" dirty="0"/>
          </a:p>
        </p:txBody>
      </p:sp>
      <p:sp>
        <p:nvSpPr>
          <p:cNvPr id="28" name="Shape 25"/>
          <p:cNvSpPr/>
          <p:nvPr/>
        </p:nvSpPr>
        <p:spPr>
          <a:xfrm>
            <a:off x="10789920" y="4681728"/>
            <a:ext cx="914400" cy="182880"/>
          </a:xfrm>
          <a:prstGeom prst="rect">
            <a:avLst/>
          </a:prstGeom>
          <a:solidFill>
            <a:srgbClr val="F1F3F5"/>
          </a:solidFill>
          <a:ln/>
        </p:spPr>
      </p:sp>
      <p:sp>
        <p:nvSpPr>
          <p:cNvPr id="29" name="Shape 26"/>
          <p:cNvSpPr/>
          <p:nvPr/>
        </p:nvSpPr>
        <p:spPr>
          <a:xfrm>
            <a:off x="10789920" y="4681728"/>
            <a:ext cx="274320" cy="182880"/>
          </a:xfrm>
          <a:prstGeom prst="rect">
            <a:avLst/>
          </a:prstGeom>
          <a:solidFill>
            <a:srgbClr val="C0392B"/>
          </a:solidFill>
          <a:ln/>
        </p:spPr>
      </p:sp>
      <p:sp>
        <p:nvSpPr>
          <p:cNvPr id="30" name="Shape 27"/>
          <p:cNvSpPr/>
          <p:nvPr/>
        </p:nvSpPr>
        <p:spPr>
          <a:xfrm>
            <a:off x="457200" y="5349240"/>
            <a:ext cx="11247120" cy="960120"/>
          </a:xfrm>
          <a:prstGeom prst="rect">
            <a:avLst/>
          </a:prstGeom>
          <a:solidFill>
            <a:srgbClr val="F5FAFD"/>
          </a:solidFill>
          <a:ln w="6350">
            <a:solidFill>
              <a:srgbClr val="1792D5"/>
            </a:solidFill>
            <a:prstDash val="solid"/>
          </a:ln>
        </p:spPr>
      </p:sp>
      <p:sp>
        <p:nvSpPr>
          <p:cNvPr id="31" name="Text 28"/>
          <p:cNvSpPr/>
          <p:nvPr/>
        </p:nvSpPr>
        <p:spPr>
          <a:xfrm>
            <a:off x="640080" y="5440680"/>
            <a:ext cx="4114800" cy="274320"/>
          </a:xfrm>
          <a:prstGeom prst="rect">
            <a:avLst/>
          </a:prstGeom>
          <a:noFill/>
          <a:ln/>
        </p:spPr>
        <p:txBody>
          <a:bodyPr wrap="square" rtlCol="0" anchor="ctr"/>
          <a:lstStyle/>
          <a:p>
            <a:pPr indent="0" marL="0">
              <a:buNone/>
            </a:pPr>
            <a:r>
              <a:rPr lang="en-US" sz="1100" b="1" dirty="0">
                <a:solidFill>
                  <a:srgbClr val="1792D5"/>
                </a:solidFill>
                <a:latin typeface="Calibri" pitchFamily="34" charset="0"/>
                <a:ea typeface="Calibri" pitchFamily="34" charset="-122"/>
                <a:cs typeface="Calibri" pitchFamily="34" charset="-120"/>
              </a:rPr>
              <a:t>Read this as a sequencing instruction.</a:t>
            </a:r>
            <a:endParaRPr lang="en-US" sz="1100" dirty="0"/>
          </a:p>
        </p:txBody>
      </p:sp>
      <p:sp>
        <p:nvSpPr>
          <p:cNvPr id="32" name="Text 29"/>
          <p:cNvSpPr/>
          <p:nvPr/>
        </p:nvSpPr>
        <p:spPr>
          <a:xfrm>
            <a:off x="640080" y="5715000"/>
            <a:ext cx="10972800" cy="54864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Lower-scoring dimensions are foundational. Ambitious agent initiatives will under-deliver until this groundwork is closed, which is why the roadmap front-loads the two enablers.</a:t>
            </a:r>
            <a:endParaRPr lang="en-US" sz="1100" dirty="0"/>
          </a:p>
        </p:txBody>
      </p:sp>
      <p:sp>
        <p:nvSpPr>
          <p:cNvPr id="33" name="Text 30"/>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34" name="Text 31"/>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57200"/>
            <a:ext cx="5486400" cy="274320"/>
          </a:xfrm>
          <a:prstGeom prst="rect">
            <a:avLst/>
          </a:prstGeom>
          <a:noFill/>
          <a:ln/>
        </p:spPr>
        <p:txBody>
          <a:bodyPr wrap="square" rtlCol="0" anchor="ctr"/>
          <a:lstStyle/>
          <a:p>
            <a:pPr indent="0" marL="0">
              <a:buNone/>
            </a:pPr>
            <a:r>
              <a:rPr lang="en-US" sz="1000" b="1" spc="300" kern="0" dirty="0">
                <a:solidFill>
                  <a:srgbClr val="1792D5"/>
                </a:solidFill>
                <a:latin typeface="Calibri" pitchFamily="34" charset="0"/>
                <a:ea typeface="Calibri" pitchFamily="34" charset="-122"/>
                <a:cs typeface="Calibri" pitchFamily="34" charset="-120"/>
              </a:rPr>
              <a:t>THE SITUATION</a:t>
            </a:r>
            <a:endParaRPr lang="en-US" sz="1000" dirty="0"/>
          </a:p>
        </p:txBody>
      </p:sp>
      <p:sp>
        <p:nvSpPr>
          <p:cNvPr id="3" name="Text 1"/>
          <p:cNvSpPr/>
          <p:nvPr/>
        </p:nvSpPr>
        <p:spPr>
          <a:xfrm>
            <a:off x="457200" y="777240"/>
            <a:ext cx="10972800" cy="777240"/>
          </a:xfrm>
          <a:prstGeom prst="rect">
            <a:avLst/>
          </a:prstGeom>
          <a:noFill/>
          <a:ln/>
        </p:spPr>
        <p:txBody>
          <a:bodyPr wrap="square" rtlCol="0" anchor="ctr"/>
          <a:lstStyle/>
          <a:p>
            <a:pPr indent="0" marL="0">
              <a:buNone/>
            </a:pPr>
            <a:r>
              <a:rPr lang="en-US" sz="3200" dirty="0">
                <a:solidFill>
                  <a:srgbClr val="0F1B2D"/>
                </a:solidFill>
                <a:latin typeface="Georgia" pitchFamily="34" charset="0"/>
                <a:ea typeface="Georgia" pitchFamily="34" charset="-122"/>
                <a:cs typeface="Georgia" pitchFamily="34" charset="-120"/>
              </a:rPr>
              <a:t>Where we sit against named peers</a:t>
            </a:r>
            <a:endParaRPr lang="en-US" sz="3200" dirty="0"/>
          </a:p>
        </p:txBody>
      </p:sp>
      <p:sp>
        <p:nvSpPr>
          <p:cNvPr id="4" name="Text 2"/>
          <p:cNvSpPr/>
          <p:nvPr/>
        </p:nvSpPr>
        <p:spPr>
          <a:xfrm>
            <a:off x="457200" y="1508760"/>
            <a:ext cx="6400800" cy="27432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AI MATURITY POSITIONING</a:t>
            </a:r>
            <a:endParaRPr lang="en-US" sz="900" dirty="0"/>
          </a:p>
        </p:txBody>
      </p:sp>
      <p:sp>
        <p:nvSpPr>
          <p:cNvPr id="5" name="Text 3"/>
          <p:cNvSpPr/>
          <p:nvPr/>
        </p:nvSpPr>
        <p:spPr>
          <a:xfrm>
            <a:off x="457200" y="1828800"/>
            <a:ext cx="1828800" cy="384048"/>
          </a:xfrm>
          <a:prstGeom prst="rect">
            <a:avLst/>
          </a:prstGeom>
          <a:noFill/>
          <a:ln/>
        </p:spPr>
        <p:txBody>
          <a:bodyPr wrap="square" rtlCol="0" anchor="ctr"/>
          <a:lstStyle/>
          <a:p>
            <a:pPr indent="0" marL="0">
              <a:buNone/>
            </a:pPr>
            <a:r>
              <a:rPr lang="en-US" sz="1100" b="1" dirty="0">
                <a:solidFill>
                  <a:srgbClr val="0F1B2D"/>
                </a:solidFill>
                <a:latin typeface="Calibri" pitchFamily="34" charset="0"/>
                <a:ea typeface="Calibri" pitchFamily="34" charset="-122"/>
                <a:cs typeface="Calibri" pitchFamily="34" charset="-120"/>
              </a:rPr>
              <a:t>Northwind Advisory</a:t>
            </a:r>
            <a:endParaRPr lang="en-US" sz="1100" dirty="0"/>
          </a:p>
        </p:txBody>
      </p:sp>
      <p:sp>
        <p:nvSpPr>
          <p:cNvPr id="6" name="Shape 4"/>
          <p:cNvSpPr/>
          <p:nvPr/>
        </p:nvSpPr>
        <p:spPr>
          <a:xfrm>
            <a:off x="2286000" y="1883664"/>
            <a:ext cx="3072384" cy="274320"/>
          </a:xfrm>
          <a:prstGeom prst="rect">
            <a:avLst>
              <a:gd name="adj" fmla="val 13333"/>
            </a:avLst>
          </a:prstGeom>
          <a:solidFill>
            <a:srgbClr val="1792D5"/>
          </a:solidFill>
          <a:ln/>
        </p:spPr>
      </p:sp>
      <p:sp>
        <p:nvSpPr>
          <p:cNvPr id="7" name="Text 5"/>
          <p:cNvSpPr/>
          <p:nvPr/>
        </p:nvSpPr>
        <p:spPr>
          <a:xfrm>
            <a:off x="5495544" y="1828800"/>
            <a:ext cx="1371600" cy="38404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Implementing</a:t>
            </a:r>
            <a:endParaRPr lang="en-US" sz="900" dirty="0"/>
          </a:p>
        </p:txBody>
      </p:sp>
      <p:sp>
        <p:nvSpPr>
          <p:cNvPr id="8" name="Text 6"/>
          <p:cNvSpPr/>
          <p:nvPr/>
        </p:nvSpPr>
        <p:spPr>
          <a:xfrm>
            <a:off x="457200" y="2267712"/>
            <a:ext cx="1828800" cy="384048"/>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Beacon Group</a:t>
            </a:r>
            <a:endParaRPr lang="en-US" sz="1100" dirty="0"/>
          </a:p>
        </p:txBody>
      </p:sp>
      <p:sp>
        <p:nvSpPr>
          <p:cNvPr id="9" name="Shape 7"/>
          <p:cNvSpPr/>
          <p:nvPr/>
        </p:nvSpPr>
        <p:spPr>
          <a:xfrm>
            <a:off x="2286000" y="2322576"/>
            <a:ext cx="3072384" cy="274320"/>
          </a:xfrm>
          <a:prstGeom prst="rect">
            <a:avLst>
              <a:gd name="adj" fmla="val 13333"/>
            </a:avLst>
          </a:prstGeom>
          <a:solidFill>
            <a:srgbClr val="F1F3F5"/>
          </a:solidFill>
          <a:ln/>
        </p:spPr>
      </p:sp>
      <p:sp>
        <p:nvSpPr>
          <p:cNvPr id="10" name="Text 8"/>
          <p:cNvSpPr/>
          <p:nvPr/>
        </p:nvSpPr>
        <p:spPr>
          <a:xfrm>
            <a:off x="5495544" y="2267712"/>
            <a:ext cx="1371600" cy="38404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Implementing</a:t>
            </a:r>
            <a:endParaRPr lang="en-US" sz="900" dirty="0"/>
          </a:p>
        </p:txBody>
      </p:sp>
      <p:sp>
        <p:nvSpPr>
          <p:cNvPr id="11" name="Text 9"/>
          <p:cNvSpPr/>
          <p:nvPr/>
        </p:nvSpPr>
        <p:spPr>
          <a:xfrm>
            <a:off x="457200" y="2706624"/>
            <a:ext cx="1828800" cy="384048"/>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Velocity Consulting</a:t>
            </a:r>
            <a:endParaRPr lang="en-US" sz="1100" dirty="0"/>
          </a:p>
        </p:txBody>
      </p:sp>
      <p:sp>
        <p:nvSpPr>
          <p:cNvPr id="12" name="Shape 10"/>
          <p:cNvSpPr/>
          <p:nvPr/>
        </p:nvSpPr>
        <p:spPr>
          <a:xfrm>
            <a:off x="2286000" y="2761488"/>
            <a:ext cx="3072384" cy="274320"/>
          </a:xfrm>
          <a:prstGeom prst="rect">
            <a:avLst>
              <a:gd name="adj" fmla="val 13333"/>
            </a:avLst>
          </a:prstGeom>
          <a:solidFill>
            <a:srgbClr val="F1F3F5"/>
          </a:solidFill>
          <a:ln/>
        </p:spPr>
      </p:sp>
      <p:sp>
        <p:nvSpPr>
          <p:cNvPr id="13" name="Text 11"/>
          <p:cNvSpPr/>
          <p:nvPr/>
        </p:nvSpPr>
        <p:spPr>
          <a:xfrm>
            <a:off x="5495544" y="2706624"/>
            <a:ext cx="1371600" cy="38404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Implementing</a:t>
            </a:r>
            <a:endParaRPr lang="en-US" sz="900" dirty="0"/>
          </a:p>
        </p:txBody>
      </p:sp>
      <p:sp>
        <p:nvSpPr>
          <p:cNvPr id="14" name="Text 12"/>
          <p:cNvSpPr/>
          <p:nvPr/>
        </p:nvSpPr>
        <p:spPr>
          <a:xfrm>
            <a:off x="457200" y="3145536"/>
            <a:ext cx="1828800" cy="384048"/>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Lattice Advisory</a:t>
            </a:r>
            <a:endParaRPr lang="en-US" sz="1100" dirty="0"/>
          </a:p>
        </p:txBody>
      </p:sp>
      <p:sp>
        <p:nvSpPr>
          <p:cNvPr id="15" name="Shape 13"/>
          <p:cNvSpPr/>
          <p:nvPr/>
        </p:nvSpPr>
        <p:spPr>
          <a:xfrm>
            <a:off x="2286000" y="3200400"/>
            <a:ext cx="1316736" cy="274320"/>
          </a:xfrm>
          <a:prstGeom prst="rect">
            <a:avLst>
              <a:gd name="adj" fmla="val 13333"/>
            </a:avLst>
          </a:prstGeom>
          <a:solidFill>
            <a:srgbClr val="F1F3F5"/>
          </a:solidFill>
          <a:ln/>
        </p:spPr>
      </p:sp>
      <p:sp>
        <p:nvSpPr>
          <p:cNvPr id="16" name="Text 14"/>
          <p:cNvSpPr/>
          <p:nvPr/>
        </p:nvSpPr>
        <p:spPr>
          <a:xfrm>
            <a:off x="3739896" y="3145536"/>
            <a:ext cx="1371600" cy="38404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Exploring</a:t>
            </a:r>
            <a:endParaRPr lang="en-US" sz="900" dirty="0"/>
          </a:p>
        </p:txBody>
      </p:sp>
      <p:sp>
        <p:nvSpPr>
          <p:cNvPr id="17" name="Text 15"/>
          <p:cNvSpPr/>
          <p:nvPr/>
        </p:nvSpPr>
        <p:spPr>
          <a:xfrm>
            <a:off x="457200" y="3584448"/>
            <a:ext cx="1828800" cy="384048"/>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Hartwell Partners</a:t>
            </a:r>
            <a:endParaRPr lang="en-US" sz="1100" dirty="0"/>
          </a:p>
        </p:txBody>
      </p:sp>
      <p:sp>
        <p:nvSpPr>
          <p:cNvPr id="18" name="Shape 16"/>
          <p:cNvSpPr/>
          <p:nvPr/>
        </p:nvSpPr>
        <p:spPr>
          <a:xfrm>
            <a:off x="2286000" y="3639312"/>
            <a:ext cx="1316736" cy="274320"/>
          </a:xfrm>
          <a:prstGeom prst="rect">
            <a:avLst>
              <a:gd name="adj" fmla="val 13333"/>
            </a:avLst>
          </a:prstGeom>
          <a:solidFill>
            <a:srgbClr val="F1F3F5"/>
          </a:solidFill>
          <a:ln/>
        </p:spPr>
      </p:sp>
      <p:sp>
        <p:nvSpPr>
          <p:cNvPr id="19" name="Text 17"/>
          <p:cNvSpPr/>
          <p:nvPr/>
        </p:nvSpPr>
        <p:spPr>
          <a:xfrm>
            <a:off x="3739896" y="3584448"/>
            <a:ext cx="1371600" cy="38404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Exploring</a:t>
            </a:r>
            <a:endParaRPr lang="en-US" sz="900" dirty="0"/>
          </a:p>
        </p:txBody>
      </p:sp>
      <p:sp>
        <p:nvSpPr>
          <p:cNvPr id="20" name="Text 18"/>
          <p:cNvSpPr/>
          <p:nvPr/>
        </p:nvSpPr>
        <p:spPr>
          <a:xfrm>
            <a:off x="457200" y="4023360"/>
            <a:ext cx="1828800" cy="384048"/>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Veridian Strategy</a:t>
            </a:r>
            <a:endParaRPr lang="en-US" sz="1100" dirty="0"/>
          </a:p>
        </p:txBody>
      </p:sp>
      <p:sp>
        <p:nvSpPr>
          <p:cNvPr id="21" name="Shape 19"/>
          <p:cNvSpPr/>
          <p:nvPr/>
        </p:nvSpPr>
        <p:spPr>
          <a:xfrm>
            <a:off x="2286000" y="4078224"/>
            <a:ext cx="1316736" cy="274320"/>
          </a:xfrm>
          <a:prstGeom prst="rect">
            <a:avLst>
              <a:gd name="adj" fmla="val 13333"/>
            </a:avLst>
          </a:prstGeom>
          <a:solidFill>
            <a:srgbClr val="F1F3F5"/>
          </a:solidFill>
          <a:ln/>
        </p:spPr>
      </p:sp>
      <p:sp>
        <p:nvSpPr>
          <p:cNvPr id="22" name="Text 20"/>
          <p:cNvSpPr/>
          <p:nvPr/>
        </p:nvSpPr>
        <p:spPr>
          <a:xfrm>
            <a:off x="3739896" y="4023360"/>
            <a:ext cx="1371600" cy="384048"/>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Exploring</a:t>
            </a:r>
            <a:endParaRPr lang="en-US" sz="900" dirty="0"/>
          </a:p>
        </p:txBody>
      </p:sp>
      <p:sp>
        <p:nvSpPr>
          <p:cNvPr id="23" name="Text 21"/>
          <p:cNvSpPr/>
          <p:nvPr/>
        </p:nvSpPr>
        <p:spPr>
          <a:xfrm>
            <a:off x="7315200" y="1508760"/>
            <a:ext cx="4572000" cy="274320"/>
          </a:xfrm>
          <a:prstGeom prst="rect">
            <a:avLst/>
          </a:prstGeom>
          <a:noFill/>
          <a:ln/>
        </p:spPr>
        <p:txBody>
          <a:bodyPr wrap="square" rtlCol="0" anchor="ctr"/>
          <a:lstStyle/>
          <a:p>
            <a:pPr indent="0" marL="0">
              <a:buNone/>
            </a:pPr>
            <a:r>
              <a:rPr lang="en-US" sz="900" b="1" spc="300" kern="0" dirty="0">
                <a:solidFill>
                  <a:srgbClr val="6B7280"/>
                </a:solidFill>
                <a:latin typeface="Calibri" pitchFamily="34" charset="0"/>
                <a:ea typeface="Calibri" pitchFamily="34" charset="-122"/>
                <a:cs typeface="Calibri" pitchFamily="34" charset="-120"/>
              </a:rPr>
              <a:t>KEY SIGNALS</a:t>
            </a:r>
            <a:endParaRPr lang="en-US" sz="900" dirty="0"/>
          </a:p>
        </p:txBody>
      </p:sp>
      <p:sp>
        <p:nvSpPr>
          <p:cNvPr id="24" name="Text 22"/>
          <p:cNvSpPr/>
          <p:nvPr/>
        </p:nvSpPr>
        <p:spPr>
          <a:xfrm>
            <a:off x="7315200" y="1828800"/>
            <a:ext cx="4572000" cy="274320"/>
          </a:xfrm>
          <a:prstGeom prst="rect">
            <a:avLst/>
          </a:prstGeom>
          <a:noFill/>
          <a:ln/>
        </p:spPr>
        <p:txBody>
          <a:bodyPr wrap="square" rtlCol="0" anchor="ctr"/>
          <a:lstStyle/>
          <a:p>
            <a:pPr indent="0" marL="0">
              <a:buNone/>
            </a:pPr>
            <a:r>
              <a:rPr lang="en-US" sz="1000" b="1" dirty="0">
                <a:solidFill>
                  <a:srgbClr val="0F1B2D"/>
                </a:solidFill>
                <a:latin typeface="Calibri" pitchFamily="34" charset="0"/>
                <a:ea typeface="Calibri" pitchFamily="34" charset="-122"/>
                <a:cs typeface="Calibri" pitchFamily="34" charset="-120"/>
              </a:rPr>
              <a:t>Lattice Advisory</a:t>
            </a:r>
            <a:endParaRPr lang="en-US" sz="1000" dirty="0"/>
          </a:p>
        </p:txBody>
      </p:sp>
      <p:sp>
        <p:nvSpPr>
          <p:cNvPr id="25" name="Text 23"/>
          <p:cNvSpPr/>
          <p:nvPr/>
        </p:nvSpPr>
        <p:spPr>
          <a:xfrm>
            <a:off x="7315200" y="2084832"/>
            <a:ext cx="4572000" cy="365760"/>
          </a:xfrm>
          <a:prstGeom prst="rect">
            <a:avLst/>
          </a:prstGeom>
          <a:noFill/>
          <a:ln/>
        </p:spPr>
        <p:txBody>
          <a:bodyPr wrap="square" rtlCol="0" anchor="t"/>
          <a:lstStyle/>
          <a:p>
            <a:pPr indent="0" marL="0">
              <a:buNone/>
            </a:pPr>
            <a:r>
              <a:rPr lang="en-US" sz="950" dirty="0">
                <a:solidFill>
                  <a:srgbClr val="374151"/>
                </a:solidFill>
                <a:latin typeface="Calibri" pitchFamily="34" charset="0"/>
                <a:ea typeface="Calibri" pitchFamily="34" charset="-122"/>
                <a:cs typeface="Calibri" pitchFamily="34" charset="-120"/>
              </a:rPr>
              <a:t>Public LinkedIn commentary from Managing Partner (January 2026) referencing "AI-augmented analyst po</a:t>
            </a:r>
            <a:endParaRPr lang="en-US" sz="950" dirty="0"/>
          </a:p>
        </p:txBody>
      </p:sp>
      <p:sp>
        <p:nvSpPr>
          <p:cNvPr id="26" name="Text 24"/>
          <p:cNvSpPr/>
          <p:nvPr/>
        </p:nvSpPr>
        <p:spPr>
          <a:xfrm>
            <a:off x="7315200" y="2514600"/>
            <a:ext cx="4572000" cy="274320"/>
          </a:xfrm>
          <a:prstGeom prst="rect">
            <a:avLst/>
          </a:prstGeom>
          <a:noFill/>
          <a:ln/>
        </p:spPr>
        <p:txBody>
          <a:bodyPr wrap="square" rtlCol="0" anchor="ctr"/>
          <a:lstStyle/>
          <a:p>
            <a:pPr indent="0" marL="0">
              <a:buNone/>
            </a:pPr>
            <a:r>
              <a:rPr lang="en-US" sz="1000" b="1" dirty="0">
                <a:solidFill>
                  <a:srgbClr val="0F1B2D"/>
                </a:solidFill>
                <a:latin typeface="Calibri" pitchFamily="34" charset="0"/>
                <a:ea typeface="Calibri" pitchFamily="34" charset="-122"/>
                <a:cs typeface="Calibri" pitchFamily="34" charset="-120"/>
              </a:rPr>
              <a:t>Hartwell Partners</a:t>
            </a:r>
            <a:endParaRPr lang="en-US" sz="1000" dirty="0"/>
          </a:p>
        </p:txBody>
      </p:sp>
      <p:sp>
        <p:nvSpPr>
          <p:cNvPr id="27" name="Text 25"/>
          <p:cNvSpPr/>
          <p:nvPr/>
        </p:nvSpPr>
        <p:spPr>
          <a:xfrm>
            <a:off x="7315200" y="2770632"/>
            <a:ext cx="4572000" cy="365760"/>
          </a:xfrm>
          <a:prstGeom prst="rect">
            <a:avLst/>
          </a:prstGeom>
          <a:noFill/>
          <a:ln/>
        </p:spPr>
        <p:txBody>
          <a:bodyPr wrap="square" rtlCol="0" anchor="t"/>
          <a:lstStyle/>
          <a:p>
            <a:pPr indent="0" marL="0">
              <a:buNone/>
            </a:pPr>
            <a:r>
              <a:rPr lang="en-US" sz="950" dirty="0">
                <a:solidFill>
                  <a:srgbClr val="374151"/>
                </a:solidFill>
                <a:latin typeface="Calibri" pitchFamily="34" charset="0"/>
                <a:ea typeface="Calibri" pitchFamily="34" charset="-122"/>
                <a:cs typeface="Calibri" pitchFamily="34" charset="-120"/>
              </a:rPr>
              <a:t>CEO public commentary in industry trade press positioning the firm as "deliberately measured" on gen</a:t>
            </a:r>
            <a:endParaRPr lang="en-US" sz="950" dirty="0"/>
          </a:p>
        </p:txBody>
      </p:sp>
      <p:sp>
        <p:nvSpPr>
          <p:cNvPr id="28" name="Text 26"/>
          <p:cNvSpPr/>
          <p:nvPr/>
        </p:nvSpPr>
        <p:spPr>
          <a:xfrm>
            <a:off x="7315200" y="3200400"/>
            <a:ext cx="4572000" cy="274320"/>
          </a:xfrm>
          <a:prstGeom prst="rect">
            <a:avLst/>
          </a:prstGeom>
          <a:noFill/>
          <a:ln/>
        </p:spPr>
        <p:txBody>
          <a:bodyPr wrap="square" rtlCol="0" anchor="ctr"/>
          <a:lstStyle/>
          <a:p>
            <a:pPr indent="0" marL="0">
              <a:buNone/>
            </a:pPr>
            <a:r>
              <a:rPr lang="en-US" sz="1000" b="1" dirty="0">
                <a:solidFill>
                  <a:srgbClr val="0F1B2D"/>
                </a:solidFill>
                <a:latin typeface="Calibri" pitchFamily="34" charset="0"/>
                <a:ea typeface="Calibri" pitchFamily="34" charset="-122"/>
                <a:cs typeface="Calibri" pitchFamily="34" charset="-120"/>
              </a:rPr>
              <a:t>Veridian Strategy</a:t>
            </a:r>
            <a:endParaRPr lang="en-US" sz="1000" dirty="0"/>
          </a:p>
        </p:txBody>
      </p:sp>
      <p:sp>
        <p:nvSpPr>
          <p:cNvPr id="29" name="Text 27"/>
          <p:cNvSpPr/>
          <p:nvPr/>
        </p:nvSpPr>
        <p:spPr>
          <a:xfrm>
            <a:off x="7315200" y="3456432"/>
            <a:ext cx="4572000" cy="365760"/>
          </a:xfrm>
          <a:prstGeom prst="rect">
            <a:avLst/>
          </a:prstGeom>
          <a:noFill/>
          <a:ln/>
        </p:spPr>
        <p:txBody>
          <a:bodyPr wrap="square" rtlCol="0" anchor="t"/>
          <a:lstStyle/>
          <a:p>
            <a:pPr indent="0" marL="0">
              <a:buNone/>
            </a:pPr>
            <a:r>
              <a:rPr lang="en-US" sz="950" dirty="0">
                <a:solidFill>
                  <a:srgbClr val="374151"/>
                </a:solidFill>
                <a:latin typeface="Calibri" pitchFamily="34" charset="0"/>
                <a:ea typeface="Calibri" pitchFamily="34" charset="-122"/>
                <a:cs typeface="Calibri" pitchFamily="34" charset="-120"/>
              </a:rPr>
              <a:t>Strategic creative group positioning explicitly references "AI-augmented delivery frameworks" on the</a:t>
            </a:r>
            <a:endParaRPr lang="en-US" sz="950" dirty="0"/>
          </a:p>
        </p:txBody>
      </p:sp>
      <p:sp>
        <p:nvSpPr>
          <p:cNvPr id="30" name="Text 28"/>
          <p:cNvSpPr/>
          <p:nvPr/>
        </p:nvSpPr>
        <p:spPr>
          <a:xfrm>
            <a:off x="7315200" y="3886200"/>
            <a:ext cx="4572000" cy="274320"/>
          </a:xfrm>
          <a:prstGeom prst="rect">
            <a:avLst/>
          </a:prstGeom>
          <a:noFill/>
          <a:ln/>
        </p:spPr>
        <p:txBody>
          <a:bodyPr wrap="square" rtlCol="0" anchor="ctr"/>
          <a:lstStyle/>
          <a:p>
            <a:pPr indent="0" marL="0">
              <a:buNone/>
            </a:pPr>
            <a:r>
              <a:rPr lang="en-US" sz="1000" b="1" dirty="0">
                <a:solidFill>
                  <a:srgbClr val="0F1B2D"/>
                </a:solidFill>
                <a:latin typeface="Calibri" pitchFamily="34" charset="0"/>
                <a:ea typeface="Calibri" pitchFamily="34" charset="-122"/>
                <a:cs typeface="Calibri" pitchFamily="34" charset="-120"/>
              </a:rPr>
              <a:t>Beacon Group</a:t>
            </a:r>
            <a:endParaRPr lang="en-US" sz="1000" dirty="0"/>
          </a:p>
        </p:txBody>
      </p:sp>
      <p:sp>
        <p:nvSpPr>
          <p:cNvPr id="31" name="Text 29"/>
          <p:cNvSpPr/>
          <p:nvPr/>
        </p:nvSpPr>
        <p:spPr>
          <a:xfrm>
            <a:off x="7315200" y="4142232"/>
            <a:ext cx="4572000" cy="365760"/>
          </a:xfrm>
          <a:prstGeom prst="rect">
            <a:avLst/>
          </a:prstGeom>
          <a:noFill/>
          <a:ln/>
        </p:spPr>
        <p:txBody>
          <a:bodyPr wrap="square" rtlCol="0" anchor="t"/>
          <a:lstStyle/>
          <a:p>
            <a:pPr indent="0" marL="0">
              <a:buNone/>
            </a:pPr>
            <a:r>
              <a:rPr lang="en-US" sz="950" dirty="0">
                <a:solidFill>
                  <a:srgbClr val="374151"/>
                </a:solidFill>
                <a:latin typeface="Calibri" pitchFamily="34" charset="0"/>
                <a:ea typeface="Calibri" pitchFamily="34" charset="-122"/>
                <a:cs typeface="Calibri" pitchFamily="34" charset="-120"/>
              </a:rPr>
              <a:t>Founded 2008, established Sydney-based firm in the Media and Information Services sector — operating</a:t>
            </a:r>
            <a:endParaRPr lang="en-US" sz="950" dirty="0"/>
          </a:p>
        </p:txBody>
      </p:sp>
      <p:sp>
        <p:nvSpPr>
          <p:cNvPr id="32" name="Text 30"/>
          <p:cNvSpPr/>
          <p:nvPr/>
        </p:nvSpPr>
        <p:spPr>
          <a:xfrm>
            <a:off x="7315200" y="4572000"/>
            <a:ext cx="4572000" cy="274320"/>
          </a:xfrm>
          <a:prstGeom prst="rect">
            <a:avLst/>
          </a:prstGeom>
          <a:noFill/>
          <a:ln/>
        </p:spPr>
        <p:txBody>
          <a:bodyPr wrap="square" rtlCol="0" anchor="ctr"/>
          <a:lstStyle/>
          <a:p>
            <a:pPr indent="0" marL="0">
              <a:buNone/>
            </a:pPr>
            <a:r>
              <a:rPr lang="en-US" sz="1000" b="1" dirty="0">
                <a:solidFill>
                  <a:srgbClr val="0F1B2D"/>
                </a:solidFill>
                <a:latin typeface="Calibri" pitchFamily="34" charset="0"/>
                <a:ea typeface="Calibri" pitchFamily="34" charset="-122"/>
                <a:cs typeface="Calibri" pitchFamily="34" charset="-120"/>
              </a:rPr>
              <a:t>Velocity Consulting</a:t>
            </a:r>
            <a:endParaRPr lang="en-US" sz="1000" dirty="0"/>
          </a:p>
        </p:txBody>
      </p:sp>
      <p:sp>
        <p:nvSpPr>
          <p:cNvPr id="33" name="Text 31"/>
          <p:cNvSpPr/>
          <p:nvPr/>
        </p:nvSpPr>
        <p:spPr>
          <a:xfrm>
            <a:off x="7315200" y="4828032"/>
            <a:ext cx="4572000" cy="365760"/>
          </a:xfrm>
          <a:prstGeom prst="rect">
            <a:avLst/>
          </a:prstGeom>
          <a:noFill/>
          <a:ln/>
        </p:spPr>
        <p:txBody>
          <a:bodyPr wrap="square" rtlCol="0" anchor="t"/>
          <a:lstStyle/>
          <a:p>
            <a:pPr indent="0" marL="0">
              <a:buNone/>
            </a:pPr>
            <a:r>
              <a:rPr lang="en-US" sz="950" dirty="0">
                <a:solidFill>
                  <a:srgbClr val="374151"/>
                </a:solidFill>
                <a:latin typeface="Calibri" pitchFamily="34" charset="0"/>
                <a:ea typeface="Calibri" pitchFamily="34" charset="-122"/>
                <a:cs typeface="Calibri" pitchFamily="34" charset="-120"/>
              </a:rPr>
              <a:t>Public statement claims 3,000+ AI-augmented engagements completed in the prior 18 months, with repor</a:t>
            </a:r>
            <a:endParaRPr lang="en-US" sz="950" dirty="0"/>
          </a:p>
        </p:txBody>
      </p:sp>
      <p:sp>
        <p:nvSpPr>
          <p:cNvPr id="34" name="Text 32"/>
          <p:cNvSpPr/>
          <p:nvPr/>
        </p:nvSpPr>
        <p:spPr>
          <a:xfrm>
            <a:off x="457200" y="5440680"/>
            <a:ext cx="3657600" cy="228600"/>
          </a:xfrm>
          <a:prstGeom prst="rect">
            <a:avLst/>
          </a:prstGeom>
          <a:noFill/>
          <a:ln/>
        </p:spPr>
        <p:txBody>
          <a:bodyPr wrap="square" rtlCol="0" anchor="ctr"/>
          <a:lstStyle/>
          <a:p>
            <a:pPr indent="0" marL="0">
              <a:buNone/>
            </a:pPr>
            <a:r>
              <a:rPr lang="en-US" sz="900" b="1" spc="300" kern="0" dirty="0">
                <a:solidFill>
                  <a:srgbClr val="1792D5"/>
                </a:solidFill>
                <a:latin typeface="Calibri" pitchFamily="34" charset="0"/>
                <a:ea typeface="Calibri" pitchFamily="34" charset="-122"/>
                <a:cs typeface="Calibri" pitchFamily="34" charset="-120"/>
              </a:rPr>
              <a:t>RELATIVE POSITIONING</a:t>
            </a:r>
            <a:endParaRPr lang="en-US" sz="900" dirty="0"/>
          </a:p>
        </p:txBody>
      </p:sp>
      <p:sp>
        <p:nvSpPr>
          <p:cNvPr id="35" name="Text 33"/>
          <p:cNvSpPr/>
          <p:nvPr/>
        </p:nvSpPr>
        <p:spPr>
          <a:xfrm>
            <a:off x="457200" y="5669280"/>
            <a:ext cx="11247120" cy="640080"/>
          </a:xfrm>
          <a:prstGeom prst="rect">
            <a:avLst/>
          </a:prstGeom>
          <a:noFill/>
          <a:ln/>
        </p:spPr>
        <p:txBody>
          <a:bodyPr wrap="square" rtlCol="0" anchor="ctr"/>
          <a:lstStyle/>
          <a:p>
            <a:pPr indent="0" marL="0">
              <a:buNone/>
            </a:pPr>
            <a:r>
              <a:rPr lang="en-US" sz="1100" dirty="0">
                <a:solidFill>
                  <a:srgbClr val="374151"/>
                </a:solidFill>
                <a:latin typeface="Calibri" pitchFamily="34" charset="0"/>
                <a:ea typeface="Calibri" pitchFamily="34" charset="-122"/>
                <a:cs typeface="Calibri" pitchFamily="34" charset="-120"/>
              </a:rPr>
              <a:t>Northwind Advisory appears significantly behind AI leaders like Velocity Consulting, which has completed 3000+ AI-powered projects and achieved 84.7% reduction in engagement delivery time through integrated AI workflows. Northwind Advisory lacks the automated briefing systems, AI-powered QA processes, and performance optimisation loops that leading firms have deployed. The gap </a:t>
            </a:r>
            <a:endParaRPr lang="en-US" sz="1100" dirty="0"/>
          </a:p>
        </p:txBody>
      </p:sp>
      <p:sp>
        <p:nvSpPr>
          <p:cNvPr id="36" name="Text 34"/>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CONFIDENTIAL</a:t>
            </a:r>
            <a:pPr indent="0" marL="0">
              <a:buNone/>
            </a:pPr>
            <a:r>
              <a:rPr lang="en-US" sz="900" dirty="0">
                <a:solidFill>
                  <a:srgbClr val="E5E7EB"/>
                </a:solidFill>
                <a:latin typeface="Calibri" pitchFamily="34" charset="0"/>
                <a:ea typeface="Calibri" pitchFamily="34" charset="-122"/>
                <a:cs typeface="Calibri" pitchFamily="34" charset="-120"/>
              </a:rPr>
              <a:t>   ·   </a:t>
            </a:r>
            <a:pPr indent="0" marL="0">
              <a:buNone/>
            </a:pPr>
            <a:r>
              <a:rPr lang="en-US" sz="900" dirty="0">
                <a:solidFill>
                  <a:srgbClr val="6B7280"/>
                </a:solidFill>
                <a:latin typeface="Calibri" pitchFamily="34" charset="0"/>
                <a:ea typeface="Calibri" pitchFamily="34" charset="-122"/>
                <a:cs typeface="Calibri" pitchFamily="34" charset="-120"/>
              </a:rPr>
              <a:t>Northwind Advisory</a:t>
            </a:r>
            <a:endParaRPr lang="en-US" sz="900" dirty="0"/>
          </a:p>
        </p:txBody>
      </p:sp>
      <p:sp>
        <p:nvSpPr>
          <p:cNvPr id="37" name="Text 35"/>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1B2D"/>
        </a:solidFill>
      </p:bgPr>
    </p:bg>
    <p:spTree>
      <p:nvGrpSpPr>
        <p:cNvPr id="1" name=""/>
        <p:cNvGrpSpPr/>
        <p:nvPr/>
      </p:nvGrpSpPr>
      <p:grpSpPr>
        <a:xfrm>
          <a:off x="0" y="0"/>
          <a:ext cx="0" cy="0"/>
          <a:chOff x="0" y="0"/>
          <a:chExt cx="0" cy="0"/>
        </a:xfrm>
      </p:grpSpPr>
      <p:sp>
        <p:nvSpPr>
          <p:cNvPr id="2" name="Text 0"/>
          <p:cNvSpPr/>
          <p:nvPr/>
        </p:nvSpPr>
        <p:spPr>
          <a:xfrm>
            <a:off x="548640" y="457200"/>
            <a:ext cx="3657600" cy="365760"/>
          </a:xfrm>
          <a:prstGeom prst="rect">
            <a:avLst/>
          </a:prstGeom>
          <a:noFill/>
          <a:ln/>
        </p:spPr>
        <p:txBody>
          <a:bodyPr wrap="square"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my</a:t>
            </a:r>
            <a:pPr indent="0" marL="0">
              <a:buNone/>
            </a:pPr>
            <a:r>
              <a:rPr lang="en-US" sz="1600" b="1" dirty="0">
                <a:solidFill>
                  <a:srgbClr val="1792D5"/>
                </a:solidFill>
                <a:latin typeface="Georgia" pitchFamily="34" charset="0"/>
                <a:ea typeface="Georgia" pitchFamily="34" charset="-122"/>
                <a:cs typeface="Georgia" pitchFamily="34" charset="-120"/>
              </a:rPr>
              <a:t>AI</a:t>
            </a:r>
            <a:pPr indent="0" marL="0">
              <a:buNone/>
            </a:pPr>
            <a:r>
              <a:rPr lang="en-US" sz="1600" b="1" dirty="0">
                <a:solidFill>
                  <a:srgbClr val="FFFFFF"/>
                </a:solidFill>
                <a:latin typeface="Georgia" pitchFamily="34" charset="0"/>
                <a:ea typeface="Georgia" pitchFamily="34" charset="-122"/>
                <a:cs typeface="Georgia" pitchFamily="34" charset="-120"/>
              </a:rPr>
              <a:t>strategy</a:t>
            </a:r>
            <a:endParaRPr lang="en-US" sz="1600" dirty="0"/>
          </a:p>
        </p:txBody>
      </p:sp>
      <p:sp>
        <p:nvSpPr>
          <p:cNvPr id="3" name="Text 1"/>
          <p:cNvSpPr/>
          <p:nvPr/>
        </p:nvSpPr>
        <p:spPr>
          <a:xfrm>
            <a:off x="548640" y="2377440"/>
            <a:ext cx="10972800" cy="365760"/>
          </a:xfrm>
          <a:prstGeom prst="rect">
            <a:avLst/>
          </a:prstGeom>
          <a:noFill/>
          <a:ln/>
        </p:spPr>
        <p:txBody>
          <a:bodyPr wrap="square" rtlCol="0" anchor="ctr"/>
          <a:lstStyle/>
          <a:p>
            <a:pPr indent="0" marL="0">
              <a:buNone/>
            </a:pPr>
            <a:r>
              <a:rPr lang="en-US" sz="1400" b="1" spc="500" kern="0" dirty="0">
                <a:solidFill>
                  <a:srgbClr val="1792D5"/>
                </a:solidFill>
                <a:latin typeface="Calibri" pitchFamily="34" charset="0"/>
                <a:ea typeface="Calibri" pitchFamily="34" charset="-122"/>
                <a:cs typeface="Calibri" pitchFamily="34" charset="-120"/>
              </a:rPr>
              <a:t>SECTION 02</a:t>
            </a:r>
            <a:endParaRPr lang="en-US" sz="1400" dirty="0"/>
          </a:p>
        </p:txBody>
      </p:sp>
      <p:sp>
        <p:nvSpPr>
          <p:cNvPr id="4" name="Text 2"/>
          <p:cNvSpPr/>
          <p:nvPr/>
        </p:nvSpPr>
        <p:spPr>
          <a:xfrm>
            <a:off x="548640" y="2926080"/>
            <a:ext cx="10972800" cy="868680"/>
          </a:xfrm>
          <a:prstGeom prst="rect">
            <a:avLst/>
          </a:prstGeom>
          <a:noFill/>
          <a:ln/>
        </p:spPr>
        <p:txBody>
          <a:bodyPr wrap="square" rtlCol="0" anchor="ctr"/>
          <a:lstStyle/>
          <a:p>
            <a:pPr indent="0" marL="0">
              <a:buNone/>
            </a:pPr>
            <a:r>
              <a:rPr lang="en-US" sz="5600" dirty="0">
                <a:solidFill>
                  <a:srgbClr val="FFFFFF"/>
                </a:solidFill>
                <a:latin typeface="Georgia" pitchFamily="34" charset="0"/>
                <a:ea typeface="Georgia" pitchFamily="34" charset="-122"/>
                <a:cs typeface="Georgia" pitchFamily="34" charset="-120"/>
              </a:rPr>
              <a:t>Threats &amp;</a:t>
            </a:r>
            <a:endParaRPr lang="en-US" sz="5600" dirty="0"/>
          </a:p>
        </p:txBody>
      </p:sp>
      <p:sp>
        <p:nvSpPr>
          <p:cNvPr id="5" name="Text 3"/>
          <p:cNvSpPr/>
          <p:nvPr/>
        </p:nvSpPr>
        <p:spPr>
          <a:xfrm>
            <a:off x="548640" y="3703320"/>
            <a:ext cx="10972800" cy="868680"/>
          </a:xfrm>
          <a:prstGeom prst="rect">
            <a:avLst/>
          </a:prstGeom>
          <a:noFill/>
          <a:ln/>
        </p:spPr>
        <p:txBody>
          <a:bodyPr wrap="square" rtlCol="0" anchor="ctr"/>
          <a:lstStyle/>
          <a:p>
            <a:pPr indent="0" marL="0">
              <a:buNone/>
            </a:pPr>
            <a:r>
              <a:rPr lang="en-US" sz="5600" i="1" dirty="0">
                <a:solidFill>
                  <a:srgbClr val="CADCFC"/>
                </a:solidFill>
                <a:latin typeface="Georgia" pitchFamily="34" charset="0"/>
                <a:ea typeface="Georgia" pitchFamily="34" charset="-122"/>
                <a:cs typeface="Georgia" pitchFamily="34" charset="-120"/>
              </a:rPr>
              <a:t>opportunities</a:t>
            </a:r>
            <a:endParaRPr lang="en-US" sz="5600" dirty="0"/>
          </a:p>
        </p:txBody>
      </p:sp>
      <p:sp>
        <p:nvSpPr>
          <p:cNvPr id="6" name="Text 4"/>
          <p:cNvSpPr/>
          <p:nvPr/>
        </p:nvSpPr>
        <p:spPr>
          <a:xfrm>
            <a:off x="548640" y="4937760"/>
            <a:ext cx="7772400" cy="1188720"/>
          </a:xfrm>
          <a:prstGeom prst="rect">
            <a:avLst/>
          </a:prstGeom>
          <a:noFill/>
          <a:ln/>
        </p:spPr>
        <p:txBody>
          <a:bodyPr wrap="square" rtlCol="0" anchor="ctr"/>
          <a:lstStyle/>
          <a:p>
            <a:pPr indent="0" marL="0">
              <a:buNone/>
            </a:pPr>
            <a:r>
              <a:rPr lang="en-US" sz="1400" dirty="0">
                <a:solidFill>
                  <a:srgbClr val="94A3B8"/>
                </a:solidFill>
                <a:latin typeface="Calibri" pitchFamily="34" charset="0"/>
                <a:ea typeface="Calibri" pitchFamily="34" charset="-122"/>
                <a:cs typeface="Calibri" pitchFamily="34" charset="-120"/>
              </a:rPr>
              <a:t>8 threats and 8 opportunities, each tagged for confidence and quantified where estimable. The threats are not hypothetical — they are active shifts already affecting peer organisations.</a:t>
            </a:r>
            <a:endParaRPr lang="en-US" sz="1400" dirty="0"/>
          </a:p>
        </p:txBody>
      </p:sp>
      <p:sp>
        <p:nvSpPr>
          <p:cNvPr id="7" name="Text 5"/>
          <p:cNvSpPr/>
          <p:nvPr/>
        </p:nvSpPr>
        <p:spPr>
          <a:xfrm>
            <a:off x="457200" y="6446520"/>
            <a:ext cx="9144000" cy="274320"/>
          </a:xfrm>
          <a:prstGeom prst="rect">
            <a:avLst/>
          </a:prstGeom>
          <a:noFill/>
          <a:ln/>
        </p:spPr>
        <p:txBody>
          <a:bodyPr wrap="square" rtlCol="0" anchor="ctr"/>
          <a:lstStyle/>
          <a:p>
            <a:pPr indent="0" marL="0">
              <a:buNone/>
            </a:pPr>
            <a:r>
              <a:rPr lang="en-US" sz="900" dirty="0">
                <a:solidFill>
                  <a:srgbClr val="6B7280"/>
                </a:solidFill>
                <a:latin typeface="Calibri" pitchFamily="34" charset="0"/>
                <a:ea typeface="Calibri" pitchFamily="34" charset="-122"/>
                <a:cs typeface="Calibri" pitchFamily="34" charset="-120"/>
              </a:rPr>
              <a:t>myAIstrategy   ·   CONFIDENTIAL   ·   Northwind Advisory</a:t>
            </a:r>
            <a:endParaRPr lang="en-US" sz="900" dirty="0"/>
          </a:p>
        </p:txBody>
      </p:sp>
      <p:sp>
        <p:nvSpPr>
          <p:cNvPr id="8" name="Text 6"/>
          <p:cNvSpPr/>
          <p:nvPr/>
        </p:nvSpPr>
        <p:spPr>
          <a:xfrm>
            <a:off x="11277295" y="6446520"/>
            <a:ext cx="457200" cy="274320"/>
          </a:xfrm>
          <a:prstGeom prst="rect">
            <a:avLst/>
          </a:prstGeom>
          <a:noFill/>
          <a:ln/>
        </p:spPr>
        <p:txBody>
          <a:bodyPr wrap="square"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27</Slides>
  <Notes>27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High Impact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Executive Presentation — Northwind Advisory</dc:title>
  <dc:subject>Board-ready AI Strategy synthesis</dc:subject>
  <dc:creator>myAIstrategy</dc:creator>
  <cp:lastModifiedBy>myAIstrategy</cp:lastModifiedBy>
  <cp:revision>1</cp:revision>
  <dcterms:created xsi:type="dcterms:W3CDTF">2026-05-23T10:25:59Z</dcterms:created>
  <dcterms:modified xsi:type="dcterms:W3CDTF">2026-05-23T10:25:59Z</dcterms:modified>
</cp:coreProperties>
</file>